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5263" r:id="rId6"/>
  </p:sldMasterIdLst>
  <p:notesMasterIdLst>
    <p:notesMasterId r:id="rId18"/>
  </p:notesMasterIdLst>
  <p:handoutMasterIdLst>
    <p:handoutMasterId r:id="rId19"/>
  </p:handoutMasterIdLst>
  <p:sldIdLst>
    <p:sldId id="2193" r:id="rId7"/>
    <p:sldId id="1957" r:id="rId8"/>
    <p:sldId id="2147" r:id="rId9"/>
    <p:sldId id="2190" r:id="rId10"/>
    <p:sldId id="2149" r:id="rId11"/>
    <p:sldId id="2183" r:id="rId12"/>
    <p:sldId id="2191" r:id="rId13"/>
    <p:sldId id="2154" r:id="rId14"/>
    <p:sldId id="2182" r:id="rId15"/>
    <p:sldId id="2130" r:id="rId16"/>
    <p:sldId id="1959" r:id="rId1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veloper Challenges" id="{D3E95C9D-3DD4-45B7-BFD9-4AE9F68B7B97}">
          <p14:sldIdLst>
            <p14:sldId id="2193"/>
            <p14:sldId id="1957"/>
            <p14:sldId id="2147"/>
            <p14:sldId id="2190"/>
            <p14:sldId id="2149"/>
          </p14:sldIdLst>
        </p14:section>
        <p14:section name="Why We Built App Center" id="{27517F23-8B1D-47DD-A2FE-BA9D12E3BC87}">
          <p14:sldIdLst>
            <p14:sldId id="2183"/>
            <p14:sldId id="2191"/>
          </p14:sldIdLst>
        </p14:section>
        <p14:section name="Product Overview" id="{ABFEDE84-1157-4C12-9300-8EA3AC6F02AE}">
          <p14:sldIdLst>
            <p14:sldId id="2154"/>
            <p14:sldId id="2182"/>
          </p14:sldIdLst>
        </p14:section>
        <p14:section name="Demo" id="{FD6CFCBC-2FCB-4506-9D5B-B19A30976AF8}">
          <p14:sldIdLst/>
        </p14:section>
        <p14:section name="Case Studies" id="{887C17A0-6772-4D97-9662-FFB3C5F1685C}">
          <p14:sldIdLst/>
        </p14:section>
        <p14:section name="Pricing &amp; Next Steps" id="{833AC679-065F-4D55-8029-CEACEDB6C50B}">
          <p14:sldIdLst>
            <p14:sldId id="2130"/>
            <p14:sldId id="1959"/>
          </p14:sldIdLst>
        </p14:section>
        <p14:section name="Appendix" id="{03263EBE-6509-E142-A7D2-38188205CDCB}">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29" name="Chris Geymont" initials="CG [2]" lastIdx="1" clrIdx="29">
    <p:extLst/>
  </p:cmAuthor>
  <p:cmAuthor id="1" name="Mary Feil-Jacobs" initials="MFJ" lastIdx="43" clrIdx="1"/>
  <p:cmAuthor id="30" name="Chris Geymont" initials="CG [3]" lastIdx="1" clrIdx="30">
    <p:extLst/>
  </p:cmAuthor>
  <p:cmAuthor id="2" name="Monica Lueder" initials="ML" lastIdx="22" clrIdx="2">
    <p:extLst/>
  </p:cmAuthor>
  <p:cmAuthor id="31" name="Sajan Parihar" initials="SP" lastIdx="2" clrIdx="31"/>
  <p:cmAuthor id="3" name="Mary Feil-Jacobs" initials="MF" lastIdx="22" clrIdx="3">
    <p:extLst/>
  </p:cmAuthor>
  <p:cmAuthor id="32" name="Rajen Kishna" initials="RK" lastIdx="6" clrIdx="32"/>
  <p:cmAuthor id="4" name="Lacey Butler" initials="LB [2]" lastIdx="1" clrIdx="4"/>
  <p:cmAuthor id="5" name="Lacey Butler" initials="LB [3]" lastIdx="1" clrIdx="5"/>
  <p:cmAuthor id="6" name="Achim Dettweiler" initials="AD" lastIdx="3" clrIdx="6">
    <p:extLst/>
  </p:cmAuthor>
  <p:cmAuthor id="7" name="Jo Ann Buckner" initials="JB" lastIdx="1" clrIdx="7">
    <p:extLst/>
  </p:cmAuthor>
  <p:cmAuthor id="8" name="Frank Weigel" initials="FW" lastIdx="13" clrIdx="8"/>
  <p:cmAuthor id="9" name="Lacey Butler" initials="LB" lastIdx="62" clrIdx="9">
    <p:extLst/>
  </p:cmAuthor>
  <p:cmAuthor id="10" name="Lacey Butler" initials="LB [4]" lastIdx="1" clrIdx="10">
    <p:extLst/>
  </p:cmAuthor>
  <p:cmAuthor id="11" name="Lacey Butler" initials="LB [5]" lastIdx="1" clrIdx="11">
    <p:extLst/>
  </p:cmAuthor>
  <p:cmAuthor id="12" name="Lacey Butler" initials="LB [4] [2]" lastIdx="1" clrIdx="12">
    <p:extLst/>
  </p:cmAuthor>
  <p:cmAuthor id="13" name="Lacey Butler" initials="LB [6]" lastIdx="1" clrIdx="13">
    <p:extLst/>
  </p:cmAuthor>
  <p:cmAuthor id="14" name="Lacey Butler" initials="LB [4] [3]" lastIdx="1" clrIdx="14">
    <p:extLst/>
  </p:cmAuthor>
  <p:cmAuthor id="15" name="Lacey Butler" initials="LB [7]" lastIdx="1" clrIdx="15">
    <p:extLst/>
  </p:cmAuthor>
  <p:cmAuthor id="16" name="Lacey Butler" initials="LB [8]" lastIdx="1" clrIdx="16">
    <p:extLst/>
  </p:cmAuthor>
  <p:cmAuthor id="17" name="Lacey Butler" initials="LB [9]" lastIdx="1" clrIdx="17">
    <p:extLst/>
  </p:cmAuthor>
  <p:cmAuthor id="18" name="Lacey Butler" initials="LB [10]" lastIdx="1" clrIdx="18">
    <p:extLst/>
  </p:cmAuthor>
  <p:cmAuthor id="19" name="Lacey Butler" initials="LB [11]" lastIdx="1" clrIdx="19">
    <p:extLst/>
  </p:cmAuthor>
  <p:cmAuthor id="20" name="Lacey Butler" initials="LB [12]" lastIdx="1" clrIdx="20">
    <p:extLst/>
  </p:cmAuthor>
  <p:cmAuthor id="21" name="Lacey Butler" initials="LB [13]" lastIdx="1" clrIdx="21">
    <p:extLst/>
  </p:cmAuthor>
  <p:cmAuthor id="22" name="Lacey Butler" initials="LB [14]" lastIdx="1" clrIdx="22">
    <p:extLst/>
  </p:cmAuthor>
  <p:cmAuthor id="23" name="Lacey Butler" initials="LB [15]" lastIdx="1" clrIdx="23">
    <p:extLst/>
  </p:cmAuthor>
  <p:cmAuthor id="24" name="Francine Anthony" initials="FA" lastIdx="1" clrIdx="24"/>
  <p:cmAuthor id="25" name="Francine Anthony" initials="FA [2]" lastIdx="1" clrIdx="25"/>
  <p:cmAuthor id="26" name="Francine Anthony" initials="FA [3]" lastIdx="1" clrIdx="26"/>
  <p:cmAuthor id="27" name="Francine Anthony" initials="FA [4]" lastIdx="1" clrIdx="27"/>
  <p:cmAuthor id="28" name="Chris Geymont" initials="CG" lastIdx="3" clrIdx="28">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77D7"/>
    <a:srgbClr val="0078D7"/>
    <a:srgbClr val="277EFF"/>
    <a:srgbClr val="5B2C91"/>
    <a:srgbClr val="F7F7F7"/>
    <a:srgbClr val="DDDFE2"/>
    <a:srgbClr val="737373"/>
    <a:srgbClr val="45216C"/>
    <a:srgbClr val="00307B"/>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021"/>
    <p:restoredTop sz="89641" autoAdjust="0"/>
  </p:normalViewPr>
  <p:slideViewPr>
    <p:cSldViewPr snapToGrid="0">
      <p:cViewPr varScale="1">
        <p:scale>
          <a:sx n="110" d="100"/>
          <a:sy n="110" d="100"/>
        </p:scale>
        <p:origin x="176" y="176"/>
      </p:cViewPr>
      <p:guideLst/>
    </p:cSldViewPr>
  </p:slideViewPr>
  <p:notesTextViewPr>
    <p:cViewPr>
      <p:scale>
        <a:sx n="3" d="2"/>
        <a:sy n="3" d="2"/>
      </p:scale>
      <p:origin x="0" y="0"/>
    </p:cViewPr>
  </p:notesTextViewPr>
  <p:sorterViewPr>
    <p:cViewPr>
      <p:scale>
        <a:sx n="66" d="100"/>
        <a:sy n="66"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20" Type="http://schemas.openxmlformats.org/officeDocument/2006/relationships/commentAuthors" Target="commentAuthor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40" Type="http://schemas.microsoft.com/office/2016/11/relationships/changesInfo" Target="changesInfos/changesInfo1.xml"/><Relationship Id="rId41" Type="http://schemas.microsoft.com/office/2015/10/relationships/revisionInfo" Target="revisionInfo.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slideMaster" Target="slideMasters/slideMaster1.xml"/><Relationship Id="rId7" Type="http://schemas.openxmlformats.org/officeDocument/2006/relationships/slide" Target="slides/slide1.xml"/><Relationship Id="rId8"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es White (MOBILE CENTER)" userId="1003BFFD96F2098C@LIVE.COM" providerId="AD" clId="Web-{AB0CF4B1-2BCB-4485-8832-7D09BC29DACD}"/>
    <pc:docChg chg="modSld">
      <pc:chgData name="James White (MOBILE CENTER)" userId="1003BFFD96F2098C@LIVE.COM" providerId="AD" clId="Web-{AB0CF4B1-2BCB-4485-8832-7D09BC29DACD}" dt="2017-10-30T20:29:53.484" v="76"/>
      <pc:docMkLst>
        <pc:docMk/>
      </pc:docMkLst>
      <pc:sldChg chg="modSp">
        <pc:chgData name="James White (MOBILE CENTER)" userId="1003BFFD96F2098C@LIVE.COM" providerId="AD" clId="Web-{AB0CF4B1-2BCB-4485-8832-7D09BC29DACD}" dt="2017-10-30T20:29:53.484" v="76"/>
        <pc:sldMkLst>
          <pc:docMk/>
          <pc:sldMk cId="1948295791" sldId="2155"/>
        </pc:sldMkLst>
        <pc:spChg chg="mod">
          <ac:chgData name="James White (MOBILE CENTER)" userId="1003BFFD96F2098C@LIVE.COM" providerId="AD" clId="Web-{AB0CF4B1-2BCB-4485-8832-7D09BC29DACD}" dt="2017-10-30T20:27:58.813" v="73"/>
          <ac:spMkLst>
            <pc:docMk/>
            <pc:sldMk cId="1948295791" sldId="2155"/>
            <ac:spMk id="6" creationId="{00000000-0000-0000-0000-000000000000}"/>
          </ac:spMkLst>
        </pc:spChg>
        <pc:grpChg chg="mod">
          <ac:chgData name="James White (MOBILE CENTER)" userId="1003BFFD96F2098C@LIVE.COM" providerId="AD" clId="Web-{AB0CF4B1-2BCB-4485-8832-7D09BC29DACD}" dt="2017-10-30T20:29:53.484" v="76"/>
          <ac:grpSpMkLst>
            <pc:docMk/>
            <pc:sldMk cId="1948295791" sldId="2155"/>
            <ac:grpSpMk id="19" creationId="{00000000-0000-0000-0000-000000000000}"/>
          </ac:grpSpMkLst>
        </pc:grpChg>
        <pc:picChg chg="mod">
          <ac:chgData name="James White (MOBILE CENTER)" userId="1003BFFD96F2098C@LIVE.COM" providerId="AD" clId="Web-{AB0CF4B1-2BCB-4485-8832-7D09BC29DACD}" dt="2017-10-30T20:28:00.969" v="74"/>
          <ac:picMkLst>
            <pc:docMk/>
            <pc:sldMk cId="1948295791" sldId="2155"/>
            <ac:picMk id="5" creationId="{00000000-0000-0000-0000-000000000000}"/>
          </ac:picMkLst>
        </pc:picChg>
        <pc:picChg chg="mod">
          <ac:chgData name="James White (MOBILE CENTER)" userId="1003BFFD96F2098C@LIVE.COM" providerId="AD" clId="Web-{AB0CF4B1-2BCB-4485-8832-7D09BC29DACD}" dt="2017-10-30T20:27:50.969" v="69"/>
          <ac:picMkLst>
            <pc:docMk/>
            <pc:sldMk cId="1948295791" sldId="2155"/>
            <ac:picMk id="8" creationId="{00000000-0000-0000-0000-000000000000}"/>
          </ac:picMkLst>
        </pc:picChg>
        <pc:picChg chg="mod">
          <ac:chgData name="James White (MOBILE CENTER)" userId="1003BFFD96F2098C@LIVE.COM" providerId="AD" clId="Web-{AB0CF4B1-2BCB-4485-8832-7D09BC29DACD}" dt="2017-10-30T20:27:51.001" v="70"/>
          <ac:picMkLst>
            <pc:docMk/>
            <pc:sldMk cId="1948295791" sldId="2155"/>
            <ac:picMk id="10" creationId="{00000000-0000-0000-0000-000000000000}"/>
          </ac:picMkLst>
        </pc:picChg>
      </pc:sldChg>
      <pc:sldChg chg="modSp">
        <pc:chgData name="James White (MOBILE CENTER)" userId="1003BFFD96F2098C@LIVE.COM" providerId="AD" clId="Web-{AB0CF4B1-2BCB-4485-8832-7D09BC29DACD}" dt="2017-10-30T19:55:34.040" v="66"/>
        <pc:sldMkLst>
          <pc:docMk/>
          <pc:sldMk cId="3357367665" sldId="2174"/>
        </pc:sldMkLst>
        <pc:spChg chg="mod">
          <ac:chgData name="James White (MOBILE CENTER)" userId="1003BFFD96F2098C@LIVE.COM" providerId="AD" clId="Web-{AB0CF4B1-2BCB-4485-8832-7D09BC29DACD}" dt="2017-10-30T19:55:34.040" v="66"/>
          <ac:spMkLst>
            <pc:docMk/>
            <pc:sldMk cId="3357367665" sldId="2174"/>
            <ac:spMk id="7" creationId="{136C7400-9CCD-4B89-AC55-4DE0C808704D}"/>
          </ac:spMkLst>
        </pc:spChg>
        <pc:spChg chg="mod">
          <ac:chgData name="James White (MOBILE CENTER)" userId="1003BFFD96F2098C@LIVE.COM" providerId="AD" clId="Web-{AB0CF4B1-2BCB-4485-8832-7D09BC29DACD}" dt="2017-10-30T19:48:16.842" v="54"/>
          <ac:spMkLst>
            <pc:docMk/>
            <pc:sldMk cId="3357367665" sldId="2174"/>
            <ac:spMk id="9" creationId="{14E7A266-82C4-4EAB-9CD7-97F0ADA2F43D}"/>
          </ac:spMkLst>
        </pc:spChg>
      </pc:sldChg>
    </pc:docChg>
  </pc:docChgLst>
  <pc:docChgLst>
    <pc:chgData name="James White (MOBILE CENTER)" userId="1003BFFD96F2098C@LIVE.COM" providerId="AD" clId="Web-{E69FCBC5-D8E6-46F1-80DD-2272A6F946AE}"/>
    <pc:docChg chg="modSld">
      <pc:chgData name="James White (MOBILE CENTER)" userId="1003BFFD96F2098C@LIVE.COM" providerId="AD" clId="Web-{E69FCBC5-D8E6-46F1-80DD-2272A6F946AE}" dt="2017-11-14T01:00:58.065" v="4"/>
      <pc:docMkLst>
        <pc:docMk/>
      </pc:docMkLst>
      <pc:sldChg chg="mod modShow">
        <pc:chgData name="James White (MOBILE CENTER)" userId="1003BFFD96F2098C@LIVE.COM" providerId="AD" clId="Web-{E69FCBC5-D8E6-46F1-80DD-2272A6F946AE}" dt="2017-11-14T01:00:56.471" v="3"/>
        <pc:sldMkLst>
          <pc:docMk/>
          <pc:sldMk cId="638675872" sldId="2082"/>
        </pc:sldMkLst>
      </pc:sldChg>
      <pc:sldChg chg="mod modShow">
        <pc:chgData name="James White (MOBILE CENTER)" userId="1003BFFD96F2098C@LIVE.COM" providerId="AD" clId="Web-{E69FCBC5-D8E6-46F1-80DD-2272A6F946AE}" dt="2017-11-14T01:00:58.065" v="4"/>
        <pc:sldMkLst>
          <pc:docMk/>
          <pc:sldMk cId="1891750438" sldId="2134"/>
        </pc:sldMkLst>
      </pc:sldChg>
      <pc:sldChg chg="mod modShow">
        <pc:chgData name="James White (MOBILE CENTER)" userId="1003BFFD96F2098C@LIVE.COM" providerId="AD" clId="Web-{E69FCBC5-D8E6-46F1-80DD-2272A6F946AE}" dt="2017-11-14T01:00:49.659" v="2"/>
        <pc:sldMkLst>
          <pc:docMk/>
          <pc:sldMk cId="715940866" sldId="2135"/>
        </pc:sldMkLst>
      </pc:sldChg>
      <pc:sldChg chg="mod modShow">
        <pc:chgData name="James White (MOBILE CENTER)" userId="1003BFFD96F2098C@LIVE.COM" providerId="AD" clId="Web-{E69FCBC5-D8E6-46F1-80DD-2272A6F946AE}" dt="2017-11-14T01:00:47.753" v="1"/>
        <pc:sldMkLst>
          <pc:docMk/>
          <pc:sldMk cId="1560192202" sldId="2136"/>
        </pc:sldMkLst>
      </pc:sldChg>
      <pc:sldChg chg="mod modShow">
        <pc:chgData name="James White (MOBILE CENTER)" userId="1003BFFD96F2098C@LIVE.COM" providerId="AD" clId="Web-{E69FCBC5-D8E6-46F1-80DD-2272A6F946AE}" dt="2017-11-14T01:00:43.862" v="0"/>
        <pc:sldMkLst>
          <pc:docMk/>
          <pc:sldMk cId="3307820526" sldId="2172"/>
        </pc:sldMkLst>
      </pc:sldChg>
    </pc:docChg>
  </pc:docChgLst>
  <pc:docChgLst>
    <pc:chgData name="James White (MOBILE CENTER)" userId="1003BFFD96F2098C@LIVE.COM" providerId="AD" clId="Web-{8EF5A11A-9E48-4D37-946C-86FCDBAF9DE0}"/>
    <pc:docChg chg="modSld sldOrd">
      <pc:chgData name="James White (MOBILE CENTER)" userId="1003BFFD96F2098C@LIVE.COM" providerId="AD" clId="Web-{8EF5A11A-9E48-4D37-946C-86FCDBAF9DE0}" dt="2017-11-08T15:06:44.607" v="15"/>
      <pc:docMkLst>
        <pc:docMk/>
      </pc:docMkLst>
      <pc:sldChg chg="ord">
        <pc:chgData name="James White (MOBILE CENTER)" userId="1003BFFD96F2098C@LIVE.COM" providerId="AD" clId="Web-{8EF5A11A-9E48-4D37-946C-86FCDBAF9DE0}" dt="2017-11-08T15:05:57.184" v="1"/>
        <pc:sldMkLst>
          <pc:docMk/>
          <pc:sldMk cId="714895877" sldId="2157"/>
        </pc:sldMkLst>
      </pc:sldChg>
      <pc:sldChg chg="modSp">
        <pc:chgData name="James White (MOBILE CENTER)" userId="1003BFFD96F2098C@LIVE.COM" providerId="AD" clId="Web-{8EF5A11A-9E48-4D37-946C-86FCDBAF9DE0}" dt="2017-11-08T15:06:44.607" v="14"/>
        <pc:sldMkLst>
          <pc:docMk/>
          <pc:sldMk cId="3357367665" sldId="2174"/>
        </pc:sldMkLst>
        <pc:spChg chg="mod">
          <ac:chgData name="James White (MOBILE CENTER)" userId="1003BFFD96F2098C@LIVE.COM" providerId="AD" clId="Web-{8EF5A11A-9E48-4D37-946C-86FCDBAF9DE0}" dt="2017-11-08T15:06:16.450" v="11"/>
          <ac:spMkLst>
            <pc:docMk/>
            <pc:sldMk cId="3357367665" sldId="2174"/>
            <ac:spMk id="2" creationId="{F04EB4FD-7CE1-4DAA-9EC0-5C437345D33E}"/>
          </ac:spMkLst>
        </pc:spChg>
        <pc:spChg chg="mod">
          <ac:chgData name="James White (MOBILE CENTER)" userId="1003BFFD96F2098C@LIVE.COM" providerId="AD" clId="Web-{8EF5A11A-9E48-4D37-946C-86FCDBAF9DE0}" dt="2017-11-08T15:06:44.607" v="14"/>
          <ac:spMkLst>
            <pc:docMk/>
            <pc:sldMk cId="3357367665" sldId="2174"/>
            <ac:spMk id="10" creationId="{A6168688-452E-4B02-9381-E6709E6F0B90}"/>
          </ac:spMkLst>
        </pc:spChg>
      </pc:sldChg>
    </pc:docChg>
  </pc:docChgLst>
  <pc:docChgLst>
    <pc:chgData name="James White (MOBILE CENTER)" userId="1003BFFD96F2098C@LIVE.COM" providerId="AD" clId="Web-{BDD2467F-029E-40D3-B423-94CB68A1598B}"/>
    <pc:docChg chg="addSld modSld sldOrd modSection">
      <pc:chgData name="James White (MOBILE CENTER)" userId="1003BFFD96F2098C@LIVE.COM" providerId="AD" clId="Web-{BDD2467F-029E-40D3-B423-94CB68A1598B}" dt="2017-10-30T20:58:06.153" v="2"/>
      <pc:docMkLst>
        <pc:docMk/>
      </pc:docMkLst>
      <pc:sldChg chg="delSp add ord replId">
        <pc:chgData name="James White (MOBILE CENTER)" userId="1003BFFD96F2098C@LIVE.COM" providerId="AD" clId="Web-{BDD2467F-029E-40D3-B423-94CB68A1598B}" dt="2017-10-30T20:58:06.153" v="2"/>
        <pc:sldMkLst>
          <pc:docMk/>
          <pc:sldMk cId="2599906848" sldId="2182"/>
        </pc:sldMkLst>
        <pc:picChg chg="del">
          <ac:chgData name="James White (MOBILE CENTER)" userId="1003BFFD96F2098C@LIVE.COM" providerId="AD" clId="Web-{BDD2467F-029E-40D3-B423-94CB68A1598B}" dt="2017-10-30T20:58:06.153" v="2"/>
          <ac:picMkLst>
            <pc:docMk/>
            <pc:sldMk cId="2599906848" sldId="2182"/>
            <ac:picMk id="11" creationId="{6AC16C5A-0872-4554-B366-835CC6477A79}"/>
          </ac:picMkLst>
        </pc:picChg>
      </pc:sldChg>
    </pc:docChg>
  </pc:docChgLst>
  <pc:docChgLst>
    <pc:chgData name="James White (MOBILE CENTER)" userId="1003BFFD96F2098C@LIVE.COM" providerId="AD" clId="Web-{8BA51EF9-554F-4855-A945-2E16CFADF078}"/>
    <pc:docChg chg="modSld">
      <pc:chgData name="James White (MOBILE CENTER)" userId="1003BFFD96F2098C@LIVE.COM" providerId="AD" clId="Web-{8BA51EF9-554F-4855-A945-2E16CFADF078}" dt="2017-11-10T22:52:03.037" v="7"/>
      <pc:docMkLst>
        <pc:docMk/>
      </pc:docMkLst>
      <pc:sldChg chg="modSp">
        <pc:chgData name="James White (MOBILE CENTER)" userId="1003BFFD96F2098C@LIVE.COM" providerId="AD" clId="Web-{8BA51EF9-554F-4855-A945-2E16CFADF078}" dt="2017-11-10T22:50:57.866" v="1"/>
        <pc:sldMkLst>
          <pc:docMk/>
          <pc:sldMk cId="797765957" sldId="2147"/>
        </pc:sldMkLst>
        <pc:grpChg chg="mod">
          <ac:chgData name="James White (MOBILE CENTER)" userId="1003BFFD96F2098C@LIVE.COM" providerId="AD" clId="Web-{8BA51EF9-554F-4855-A945-2E16CFADF078}" dt="2017-11-10T22:50:57.866" v="1"/>
          <ac:grpSpMkLst>
            <pc:docMk/>
            <pc:sldMk cId="797765957" sldId="2147"/>
            <ac:grpSpMk id="2" creationId="{00000000-0000-0000-0000-000000000000}"/>
          </ac:grpSpMkLst>
        </pc:grpChg>
      </pc:sldChg>
      <pc:sldChg chg="modNotes">
        <pc:chgData name="James White (MOBILE CENTER)" userId="1003BFFD96F2098C@LIVE.COM" providerId="AD" clId="Web-{8BA51EF9-554F-4855-A945-2E16CFADF078}" dt="2017-11-10T22:52:03.037" v="7"/>
        <pc:sldMkLst>
          <pc:docMk/>
          <pc:sldMk cId="2520002492" sldId="2168"/>
        </pc:sldMkLst>
      </pc:sldChg>
    </pc:docChg>
  </pc:docChgLst>
  <pc:docChgLst>
    <pc:chgData name="James White (MOBILE CENTER)" userId="1003BFFD96F2098C@LIVE.COM" providerId="AD" clId="Web-{9028267D-362B-423E-877D-D4D65C71241F}"/>
    <pc:docChg chg="modSld">
      <pc:chgData name="James White (MOBILE CENTER)" userId="1003BFFD96F2098C@LIVE.COM" providerId="AD" clId="Web-{9028267D-362B-423E-877D-D4D65C71241F}" dt="2017-10-30T21:09:55.707" v="4"/>
      <pc:docMkLst>
        <pc:docMk/>
      </pc:docMkLst>
      <pc:sldChg chg="modSp">
        <pc:chgData name="James White (MOBILE CENTER)" userId="1003BFFD96F2098C@LIVE.COM" providerId="AD" clId="Web-{9028267D-362B-423E-877D-D4D65C71241F}" dt="2017-10-30T21:09:55.707" v="4"/>
        <pc:sldMkLst>
          <pc:docMk/>
          <pc:sldMk cId="1948295791" sldId="2155"/>
        </pc:sldMkLst>
        <pc:spChg chg="mod">
          <ac:chgData name="James White (MOBILE CENTER)" userId="1003BFFD96F2098C@LIVE.COM" providerId="AD" clId="Web-{9028267D-362B-423E-877D-D4D65C71241F}" dt="2017-10-30T21:09:55.707" v="4"/>
          <ac:spMkLst>
            <pc:docMk/>
            <pc:sldMk cId="1948295791" sldId="2155"/>
            <ac:spMk id="2" creationId="{00000000-0000-0000-0000-000000000000}"/>
          </ac:spMkLst>
        </pc:spChg>
      </pc:sldChg>
      <pc:sldChg chg="modSp">
        <pc:chgData name="James White (MOBILE CENTER)" userId="1003BFFD96F2098C@LIVE.COM" providerId="AD" clId="Web-{9028267D-362B-423E-877D-D4D65C71241F}" dt="2017-10-30T21:09:46.254" v="3"/>
        <pc:sldMkLst>
          <pc:docMk/>
          <pc:sldMk cId="912319332" sldId="2182"/>
        </pc:sldMkLst>
        <pc:spChg chg="mod">
          <ac:chgData name="James White (MOBILE CENTER)" userId="1003BFFD96F2098C@LIVE.COM" providerId="AD" clId="Web-{9028267D-362B-423E-877D-D4D65C71241F}" dt="2017-10-30T21:09:46.254" v="3"/>
          <ac:spMkLst>
            <pc:docMk/>
            <pc:sldMk cId="912319332" sldId="2182"/>
            <ac:spMk id="2" creationId="{00000000-0000-0000-0000-000000000000}"/>
          </ac:spMkLst>
        </pc:spChg>
      </pc:sldChg>
    </pc:docChg>
  </pc:docChgLst>
  <pc:docChgLst>
    <pc:chgData name="James White (MOBILE CENTER)" userId="1003BFFD96F2098C@LIVE.COM" providerId="AD" clId="Web-{A8CA84B2-4E2F-4470-8A0A-35AD79F5071B}"/>
    <pc:docChg chg="modSld sldOrd">
      <pc:chgData name="James White (MOBILE CENTER)" userId="1003BFFD96F2098C@LIVE.COM" providerId="AD" clId="Web-{A8CA84B2-4E2F-4470-8A0A-35AD79F5071B}" dt="2017-10-30T19:44:51.169" v="123"/>
      <pc:docMkLst>
        <pc:docMk/>
      </pc:docMkLst>
      <pc:sldChg chg="modSp">
        <pc:chgData name="James White (MOBILE CENTER)" userId="1003BFFD96F2098C@LIVE.COM" providerId="AD" clId="Web-{A8CA84B2-4E2F-4470-8A0A-35AD79F5071B}" dt="2017-10-30T19:44:51.169" v="122"/>
        <pc:sldMkLst>
          <pc:docMk/>
          <pc:sldMk cId="883635695" sldId="2161"/>
        </pc:sldMkLst>
        <pc:spChg chg="mod">
          <ac:chgData name="James White (MOBILE CENTER)" userId="1003BFFD96F2098C@LIVE.COM" providerId="AD" clId="Web-{A8CA84B2-4E2F-4470-8A0A-35AD79F5071B}" dt="2017-10-30T19:44:51.169" v="122"/>
          <ac:spMkLst>
            <pc:docMk/>
            <pc:sldMk cId="883635695" sldId="2161"/>
            <ac:spMk id="4" creationId="{00000000-0000-0000-0000-000000000000}"/>
          </ac:spMkLst>
        </pc:spChg>
      </pc:sldChg>
      <pc:sldChg chg="ord">
        <pc:chgData name="James White (MOBILE CENTER)" userId="1003BFFD96F2098C@LIVE.COM" providerId="AD" clId="Web-{A8CA84B2-4E2F-4470-8A0A-35AD79F5071B}" dt="2017-10-30T19:11:27.268" v="1"/>
        <pc:sldMkLst>
          <pc:docMk/>
          <pc:sldMk cId="40494162" sldId="2171"/>
        </pc:sldMkLst>
      </pc:sldChg>
      <pc:sldChg chg="addSp delSp modSp">
        <pc:chgData name="James White (MOBILE CENTER)" userId="1003BFFD96F2098C@LIVE.COM" providerId="AD" clId="Web-{A8CA84B2-4E2F-4470-8A0A-35AD79F5071B}" dt="2017-10-30T19:41:00.088" v="115"/>
        <pc:sldMkLst>
          <pc:docMk/>
          <pc:sldMk cId="3357367665" sldId="2174"/>
        </pc:sldMkLst>
        <pc:spChg chg="mod">
          <ac:chgData name="James White (MOBILE CENTER)" userId="1003BFFD96F2098C@LIVE.COM" providerId="AD" clId="Web-{A8CA84B2-4E2F-4470-8A0A-35AD79F5071B}" dt="2017-10-30T19:41:00.088" v="115"/>
          <ac:spMkLst>
            <pc:docMk/>
            <pc:sldMk cId="3357367665" sldId="2174"/>
            <ac:spMk id="2" creationId="{F04EB4FD-7CE1-4DAA-9EC0-5C437345D33E}"/>
          </ac:spMkLst>
        </pc:spChg>
        <pc:spChg chg="del mod">
          <ac:chgData name="James White (MOBILE CENTER)" userId="1003BFFD96F2098C@LIVE.COM" providerId="AD" clId="Web-{A8CA84B2-4E2F-4470-8A0A-35AD79F5071B}" dt="2017-10-30T19:32:23.034" v="33"/>
          <ac:spMkLst>
            <pc:docMk/>
            <pc:sldMk cId="3357367665" sldId="2174"/>
            <ac:spMk id="3" creationId="{CDE65095-8473-4B23-80C4-BEB284BDD69F}"/>
          </ac:spMkLst>
        </pc:spChg>
        <pc:spChg chg="add mod">
          <ac:chgData name="James White (MOBILE CENTER)" userId="1003BFFD96F2098C@LIVE.COM" providerId="AD" clId="Web-{A8CA84B2-4E2F-4470-8A0A-35AD79F5071B}" dt="2017-10-30T19:37:52.851" v="111"/>
          <ac:spMkLst>
            <pc:docMk/>
            <pc:sldMk cId="3357367665" sldId="2174"/>
            <ac:spMk id="7" creationId="{136C7400-9CCD-4B89-AC55-4DE0C808704D}"/>
          </ac:spMkLst>
        </pc:spChg>
        <pc:spChg chg="add del mod">
          <ac:chgData name="James White (MOBILE CENTER)" userId="1003BFFD96F2098C@LIVE.COM" providerId="AD" clId="Web-{A8CA84B2-4E2F-4470-8A0A-35AD79F5071B}" dt="2017-10-30T19:24:16.528" v="15"/>
          <ac:spMkLst>
            <pc:docMk/>
            <pc:sldMk cId="3357367665" sldId="2174"/>
            <ac:spMk id="8" creationId="{FCEE2702-1BC8-46F3-8B9C-E5001D0C90F6}"/>
          </ac:spMkLst>
        </pc:spChg>
        <pc:spChg chg="add mod">
          <ac:chgData name="James White (MOBILE CENTER)" userId="1003BFFD96F2098C@LIVE.COM" providerId="AD" clId="Web-{A8CA84B2-4E2F-4470-8A0A-35AD79F5071B}" dt="2017-10-30T19:35:47.459" v="97"/>
          <ac:spMkLst>
            <pc:docMk/>
            <pc:sldMk cId="3357367665" sldId="2174"/>
            <ac:spMk id="9" creationId="{14E7A266-82C4-4EAB-9CD7-97F0ADA2F43D}"/>
          </ac:spMkLst>
        </pc:spChg>
        <pc:picChg chg="add mod">
          <ac:chgData name="James White (MOBILE CENTER)" userId="1003BFFD96F2098C@LIVE.COM" providerId="AD" clId="Web-{A8CA84B2-4E2F-4470-8A0A-35AD79F5071B}" dt="2017-10-30T19:31:52.409" v="25"/>
          <ac:picMkLst>
            <pc:docMk/>
            <pc:sldMk cId="3357367665" sldId="2174"/>
            <ac:picMk id="4" creationId="{B5A41819-2724-40D2-A4BE-5C432C61867E}"/>
          </ac:picMkLst>
        </pc:picChg>
        <pc:picChg chg="add mod">
          <ac:chgData name="James White (MOBILE CENTER)" userId="1003BFFD96F2098C@LIVE.COM" providerId="AD" clId="Web-{A8CA84B2-4E2F-4470-8A0A-35AD79F5071B}" dt="2017-10-30T19:32:06.706" v="32"/>
          <ac:picMkLst>
            <pc:docMk/>
            <pc:sldMk cId="3357367665" sldId="2174"/>
            <ac:picMk id="5" creationId="{D6C3EF39-3B5E-4940-A2BD-4B23195BC487}"/>
          </ac:picMkLst>
        </pc:picChg>
        <pc:picChg chg="add del mod">
          <ac:chgData name="James White (MOBILE CENTER)" userId="1003BFFD96F2098C@LIVE.COM" providerId="AD" clId="Web-{A8CA84B2-4E2F-4470-8A0A-35AD79F5071B}" dt="2017-10-30T19:24:06.668" v="11"/>
          <ac:picMkLst>
            <pc:docMk/>
            <pc:sldMk cId="3357367665" sldId="2174"/>
            <ac:picMk id="6" creationId="{329CA300-1F69-4616-A2BF-D63F0D63ECFD}"/>
          </ac:picMkLst>
        </pc:picChg>
      </pc:sldChg>
    </pc:docChg>
  </pc:docChgLst>
  <pc:docChgLst>
    <pc:chgData name="Vahe Minasyan (Red Door Collaborative LLC)" userId="718c5eb5-52ec-4bb1-9b5e-471da68cc710" providerId="ADAL" clId="{C607BDCC-54A9-4AAD-88D8-6BA711F4D000}"/>
    <pc:docChg chg="delSld modSection">
      <pc:chgData name="Vahe Minasyan (Red Door Collaborative LLC)" userId="718c5eb5-52ec-4bb1-9b5e-471da68cc710" providerId="ADAL" clId="{C607BDCC-54A9-4AAD-88D8-6BA711F4D000}" dt="2017-11-14T20:20:33.205" v="1" actId="2696"/>
      <pc:docMkLst>
        <pc:docMk/>
      </pc:docMkLst>
      <pc:sldChg chg="del">
        <pc:chgData name="Vahe Minasyan (Red Door Collaborative LLC)" userId="718c5eb5-52ec-4bb1-9b5e-471da68cc710" providerId="ADAL" clId="{C607BDCC-54A9-4AAD-88D8-6BA711F4D000}" dt="2017-11-14T20:20:15.470" v="0" actId="2696"/>
        <pc:sldMkLst>
          <pc:docMk/>
          <pc:sldMk cId="40494162" sldId="2171"/>
        </pc:sldMkLst>
      </pc:sldChg>
      <pc:sldChg chg="del">
        <pc:chgData name="Vahe Minasyan (Red Door Collaborative LLC)" userId="718c5eb5-52ec-4bb1-9b5e-471da68cc710" providerId="ADAL" clId="{C607BDCC-54A9-4AAD-88D8-6BA711F4D000}" dt="2017-11-14T20:20:33.205" v="1" actId="2696"/>
        <pc:sldMkLst>
          <pc:docMk/>
          <pc:sldMk cId="3331633953" sldId="219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a:latin typeface="Segoe UI" pitchFamily="34" charset="0"/>
              </a:rPr>
              <a:t>Microsoft Connect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12/7/17 8:46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tiff>
</file>

<file path=ppt/media/image28.png>
</file>

<file path=ppt/media/image29.tiff>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a:t>Microsoft Connect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12/7/17 8:46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a:t>Microsoft Connect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12/8/17 9:05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6507298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6" name="Date Placeholder 5"/>
          <p:cNvSpPr>
            <a:spLocks noGrp="1"/>
          </p:cNvSpPr>
          <p:nvPr>
            <p:ph type="dt" idx="12"/>
          </p:nvPr>
        </p:nvSpPr>
        <p:spPr/>
        <p:txBody>
          <a:bodyPr/>
          <a:lstStyle/>
          <a:p>
            <a:fld id="{90B56DB1-683C-4DCF-A45F-24D3E22FCAA8}" type="datetime8">
              <a:rPr lang="en-US" smtClean="0"/>
              <a:t>12/7/17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a:p>
        </p:txBody>
      </p:sp>
      <p:sp>
        <p:nvSpPr>
          <p:cNvPr id="8" name="Footer Placeholder 7"/>
          <p:cNvSpPr>
            <a:spLocks noGrp="1"/>
          </p:cNvSpPr>
          <p:nvPr>
            <p:ph type="ftr" sz="quarter" idx="1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Tree>
    <p:extLst>
      <p:ext uri="{BB962C8B-B14F-4D97-AF65-F5344CB8AC3E}">
        <p14:creationId xmlns:p14="http://schemas.microsoft.com/office/powerpoint/2010/main" val="4493575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p>
        </p:txBody>
      </p:sp>
      <p:sp>
        <p:nvSpPr>
          <p:cNvPr id="4" name="Header Placeholder 3"/>
          <p:cNvSpPr>
            <a:spLocks noGrp="1"/>
          </p:cNvSpPr>
          <p:nvPr>
            <p:ph type="hdr" sz="quarter" idx="10"/>
          </p:nvPr>
        </p:nvSpPr>
        <p:spPr/>
        <p:txBody>
          <a:bodyPr/>
          <a:lstStyle/>
          <a:p>
            <a:r>
              <a:rPr lang="en-US"/>
              <a:t>Microsoft Connect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12/7/17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687855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r>
              <a:rPr lang="en-US"/>
              <a:t>Microsoft Connect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12/7/17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252108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900" b="1" kern="1200" dirty="0">
                <a:solidFill>
                  <a:schemeClr val="tx1"/>
                </a:solidFill>
                <a:latin typeface="Segoe UI Light" pitchFamily="34" charset="0"/>
                <a:ea typeface="+mn-ea"/>
                <a:cs typeface="+mn-cs"/>
              </a:rPr>
              <a:t>Disruption</a:t>
            </a:r>
            <a:r>
              <a:rPr lang="en-US" sz="900" dirty="0"/>
              <a:t> affects every industry and no company is safe.</a:t>
            </a:r>
          </a:p>
          <a:p>
            <a:pPr marL="171450" indent="-171450">
              <a:buFont typeface="Arial" panose="020B0604020202020204" pitchFamily="34" charset="0"/>
              <a:buChar char="•"/>
            </a:pPr>
            <a:r>
              <a:rPr lang="en-US" sz="900" dirty="0"/>
              <a:t>Half of the companies that were on the Fortune 500 in 2000 are now gone, replaced by organizations that deliver value faster, better, and cheaper – and the current Fortune 500 faces very much the same fate.</a:t>
            </a:r>
          </a:p>
          <a:p>
            <a:pPr marL="171450" indent="-171450">
              <a:buFont typeface="Arial" panose="020B0604020202020204" pitchFamily="34" charset="0"/>
              <a:buChar char="•"/>
            </a:pPr>
            <a:r>
              <a:rPr lang="en-US" sz="900" dirty="0"/>
              <a:t>Technology plays a central role in the disruptors‘ ability to execute better.</a:t>
            </a:r>
          </a:p>
          <a:p>
            <a:pPr marL="171450" indent="-171450">
              <a:buFont typeface="Arial" panose="020B0604020202020204" pitchFamily="34" charset="0"/>
              <a:buChar char="•"/>
            </a:pPr>
            <a:r>
              <a:rPr lang="en-US" sz="900" dirty="0"/>
              <a:t>But it’s no longer just the unicorns that disrupt – increasingly, companies you might not associate with the cutting edge of IT have recognized they need to invest in new technology.</a:t>
            </a:r>
          </a:p>
          <a:p>
            <a:pPr marL="171450" indent="-171450">
              <a:buFont typeface="Arial" panose="020B0604020202020204" pitchFamily="34" charset="0"/>
              <a:buChar char="•"/>
            </a:pPr>
            <a:r>
              <a:rPr lang="en-US" sz="900" dirty="0"/>
              <a:t>‘Traditional’ companies are using cloud technology and investing in mobile to stand out.</a:t>
            </a:r>
          </a:p>
          <a:p>
            <a:pPr marL="171450" indent="-171450">
              <a:buFont typeface="Arial" panose="020B0604020202020204" pitchFamily="34" charset="0"/>
              <a:buChar char="•"/>
            </a:pPr>
            <a:r>
              <a:rPr lang="en-US" sz="900" dirty="0"/>
              <a:t>To future-proof their business, we see enterprises embracing innovation and new ways of working to mitigate threats from newcomers.</a:t>
            </a:r>
          </a:p>
        </p:txBody>
      </p:sp>
      <p:sp>
        <p:nvSpPr>
          <p:cNvPr id="4" name="Slide Number Placeholder 3"/>
          <p:cNvSpPr>
            <a:spLocks noGrp="1"/>
          </p:cNvSpPr>
          <p:nvPr>
            <p:ph type="sldNum" sz="quarter" idx="10"/>
          </p:nvPr>
        </p:nvSpPr>
        <p:spPr/>
        <p:txBody>
          <a:bodyPr/>
          <a:lstStyle/>
          <a:p>
            <a:fld id="{7BD8FC18-07C8-4136-85B7-20C643E472BC}" type="slidenum">
              <a:rPr lang="en-US" smtClean="0"/>
              <a:t>3</a:t>
            </a:fld>
            <a:endParaRPr lang="en-US"/>
          </a:p>
        </p:txBody>
      </p:sp>
    </p:spTree>
    <p:extLst>
      <p:ext uri="{BB962C8B-B14F-4D97-AF65-F5344CB8AC3E}">
        <p14:creationId xmlns:p14="http://schemas.microsoft.com/office/powerpoint/2010/main" val="1312031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Many businesses have already started their journey to mobile with consumer apps some time ago, so they are familiar with some of the biggest challenges.</a:t>
            </a:r>
          </a:p>
          <a:p>
            <a:pPr marL="171450" indent="-171450">
              <a:buFont typeface="Arial" panose="020B0604020202020204" pitchFamily="34" charset="0"/>
              <a:buChar char="•"/>
            </a:pPr>
            <a:r>
              <a:rPr lang="en-US" dirty="0"/>
              <a:t>When the iPhone came out there was ‘an app for that’.</a:t>
            </a:r>
          </a:p>
          <a:p>
            <a:pPr marL="171450" indent="-171450">
              <a:buFont typeface="Arial" panose="020B0604020202020204" pitchFamily="34" charset="0"/>
              <a:buChar char="•"/>
            </a:pPr>
            <a:r>
              <a:rPr lang="en-US" dirty="0"/>
              <a:t>And now the same thing is happening across every aspect of the modern business.</a:t>
            </a:r>
          </a:p>
          <a:p>
            <a:pPr marL="171450" indent="-171450">
              <a:buFont typeface="Arial" panose="020B0604020202020204" pitchFamily="34" charset="0"/>
              <a:buChar char="•"/>
            </a:pPr>
            <a:r>
              <a:rPr lang="en-US" dirty="0"/>
              <a:t>Businesses are realizing that in order to be successful and thrive they will have to support not just one mobile app but a multi-app mobile strategy.</a:t>
            </a:r>
          </a:p>
          <a:p>
            <a:pPr marL="171450" indent="-171450">
              <a:buFont typeface="Arial" panose="020B0604020202020204" pitchFamily="34" charset="0"/>
              <a:buChar char="•"/>
            </a:pPr>
            <a:r>
              <a:rPr lang="en-US" dirty="0"/>
              <a:t>We call this the </a:t>
            </a:r>
            <a:r>
              <a:rPr lang="en-US" i="1" dirty="0" err="1"/>
              <a:t>appification</a:t>
            </a:r>
            <a:r>
              <a:rPr lang="en-US" dirty="0"/>
              <a:t> of modern business – the proliferation of targeted, highly optimized apps designed for a particular group of users or specific task or purpose.</a:t>
            </a:r>
          </a:p>
        </p:txBody>
      </p:sp>
      <p:sp>
        <p:nvSpPr>
          <p:cNvPr id="4" name="Slide Number Placeholder 3"/>
          <p:cNvSpPr>
            <a:spLocks noGrp="1"/>
          </p:cNvSpPr>
          <p:nvPr>
            <p:ph type="sldNum" sz="quarter" idx="10"/>
          </p:nvPr>
        </p:nvSpPr>
        <p:spPr/>
        <p:txBody>
          <a:bodyPr/>
          <a:lstStyle/>
          <a:p>
            <a:fld id="{7BD8FC18-07C8-4136-85B7-20C643E472BC}" type="slidenum">
              <a:rPr lang="en-US" smtClean="0"/>
              <a:t>4</a:t>
            </a:fld>
            <a:endParaRPr lang="en-US"/>
          </a:p>
        </p:txBody>
      </p:sp>
    </p:spTree>
    <p:extLst>
      <p:ext uri="{BB962C8B-B14F-4D97-AF65-F5344CB8AC3E}">
        <p14:creationId xmlns:p14="http://schemas.microsoft.com/office/powerpoint/2010/main" val="31534967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Many companies have built their first few apps, but those numbers are growing. As one app turns to tens or hundreds this introduces greater complexity to the development process as companies look to not only maintain the apps they have, but also introduce new ones.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Additionally, as companies look to create these applications, they still need to consider what devices their users have, and it can be extremely difficult to develop for all those different possibilities.</a:t>
            </a:r>
          </a:p>
        </p:txBody>
      </p:sp>
      <p:sp>
        <p:nvSpPr>
          <p:cNvPr id="4" name="Slide Number Placeholder 3"/>
          <p:cNvSpPr>
            <a:spLocks noGrp="1"/>
          </p:cNvSpPr>
          <p:nvPr>
            <p:ph type="sldNum" sz="quarter" idx="10"/>
          </p:nvPr>
        </p:nvSpPr>
        <p:spPr/>
        <p:txBody>
          <a:bodyPr/>
          <a:lstStyle/>
          <a:p>
            <a:fld id="{7BD8FC18-07C8-4136-85B7-20C643E472BC}" type="slidenum">
              <a:rPr lang="en-US" smtClean="0"/>
              <a:t>5</a:t>
            </a:fld>
            <a:endParaRPr lang="en-US"/>
          </a:p>
        </p:txBody>
      </p:sp>
    </p:spTree>
    <p:extLst>
      <p:ext uri="{BB962C8B-B14F-4D97-AF65-F5344CB8AC3E}">
        <p14:creationId xmlns:p14="http://schemas.microsoft.com/office/powerpoint/2010/main" val="26554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Segoe UI Light" pitchFamily="34" charset="0"/>
                <a:ea typeface="+mn-ea"/>
                <a:cs typeface="+mn-cs"/>
              </a:rPr>
              <a:t>Talk</a:t>
            </a:r>
            <a:r>
              <a:rPr lang="en-US" sz="900" kern="1200" baseline="0" dirty="0">
                <a:solidFill>
                  <a:schemeClr val="tx1"/>
                </a:solidFill>
                <a:effectLst/>
                <a:latin typeface="Segoe UI Light" pitchFamily="34" charset="0"/>
                <a:ea typeface="+mn-ea"/>
                <a:cs typeface="+mn-cs"/>
              </a:rPr>
              <a:t> about how our teams and product came together.</a:t>
            </a:r>
            <a:endParaRPr lang="en-US" sz="900" kern="1200" dirty="0">
              <a:solidFill>
                <a:schemeClr val="tx1"/>
              </a:solidFill>
              <a:effectLst/>
              <a:latin typeface="Segoe UI Light" pitchFamily="34" charset="0"/>
              <a:ea typeface="+mn-ea"/>
              <a:cs typeface="+mn-cs"/>
            </a:endParaRPr>
          </a:p>
          <a:p>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Here at Microsoft we offer services like HockeyApp for distribution, Xamarin Test Cloud for automated device testing and Azure Mobile Engagement for targeted push notifications. As we saw managing multiple applications can become unwieldy, we took these Microsoft products and brought it all together creating Visual Studio App Center.</a:t>
            </a:r>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0EC29EE-A8AD-4CE0-9C0B-116E0D4D7533}" type="datetime8">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12/7/17 8:46 PM</a:t>
            </a:fld>
            <a:endParaRPr kumimoji="0" lang="en-US" sz="1800" b="0" i="0" u="none" strike="noStrike" kern="0" cap="none" spc="0" normalizeH="0" baseline="0" noProof="0">
              <a:ln>
                <a:noFill/>
              </a:ln>
              <a:solidFill>
                <a:prstClr val="black"/>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2219737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Segoe UI Light" pitchFamily="34" charset="0"/>
                <a:ea typeface="+mn-ea"/>
                <a:cs typeface="+mn-cs"/>
              </a:rPr>
              <a:t>Visual Studio App Center is </a:t>
            </a:r>
            <a:r>
              <a:rPr lang="en-US" dirty="0"/>
              <a:t>your continuous integration, delivery and learning solution for Android, iOS, Windows, and macOS apps</a:t>
            </a:r>
            <a:r>
              <a:rPr lang="en-US" sz="900" kern="1200" dirty="0">
                <a:solidFill>
                  <a:schemeClr val="tx1"/>
                </a:solidFill>
                <a:effectLst/>
                <a:latin typeface="Segoe UI Light" pitchFamily="34" charset="0"/>
                <a:ea typeface="+mn-ea"/>
                <a:cs typeface="+mn-cs"/>
              </a:rPr>
              <a:t>. A place where all these service seamlessly integrate to make the cycle easier and faster for developers. You now have an end-to-end solution where you can either use all the services offered or pick and choose the ones you want.</a:t>
            </a:r>
            <a:r>
              <a:rPr lang="en-US" dirty="0"/>
              <a:t/>
            </a:r>
            <a:br>
              <a:rPr lang="en-US" dirty="0"/>
            </a:br>
            <a:r>
              <a:rPr lang="en-US" dirty="0"/>
              <a:t/>
            </a:r>
            <a:br>
              <a:rPr lang="en-US" dirty="0"/>
            </a:br>
            <a:endParaRPr lang="en-US" dirty="0"/>
          </a:p>
          <a:p>
            <a:endParaRPr lang="en-US" dirty="0"/>
          </a:p>
          <a:p>
            <a:endParaRPr lang="en-US" dirty="0"/>
          </a:p>
        </p:txBody>
      </p:sp>
      <p:sp>
        <p:nvSpPr>
          <p:cNvPr id="4" name="Header Placeholder 3"/>
          <p:cNvSpPr>
            <a:spLocks noGrp="1"/>
          </p:cNvSpPr>
          <p:nvPr>
            <p:ph type="hdr" sz="quarter" idx="10"/>
          </p:nvPr>
        </p:nvSpPr>
        <p:spPr/>
        <p:txBody>
          <a:bodyPr/>
          <a:lstStyle/>
          <a:p>
            <a:r>
              <a:rPr lang="en-US">
                <a:solidFill>
                  <a:prstClr val="black"/>
                </a:solidFill>
              </a:rPr>
              <a:t>Microsoft Connect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12/7/17 8:46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34209114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Build functionality allows you to connect your existing code repositories, like VSTS, GitHub and </a:t>
            </a:r>
            <a:r>
              <a:rPr lang="en-US" dirty="0" err="1"/>
              <a:t>BitBucket</a:t>
            </a:r>
            <a:r>
              <a:rPr lang="en-US" dirty="0"/>
              <a:t> and configure them to run automatically on code submission, or on a timed schedule, regularly staying up to date on the health of your build. This is all done on the cloud, so you don’t have to manage any hardware locally.</a:t>
            </a:r>
          </a:p>
        </p:txBody>
      </p:sp>
      <p:sp>
        <p:nvSpPr>
          <p:cNvPr id="4" name="Header Placeholder 3"/>
          <p:cNvSpPr>
            <a:spLocks noGrp="1"/>
          </p:cNvSpPr>
          <p:nvPr>
            <p:ph type="hdr" sz="quarter" idx="10"/>
          </p:nvPr>
        </p:nvSpPr>
        <p:spPr/>
        <p:txBody>
          <a:bodyPr/>
          <a:lstStyle/>
          <a:p>
            <a:r>
              <a:rPr lang="en-US"/>
              <a:t>Microsoft Connect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12/7/17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1953466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 Center’s testing solution starts with our device lab with over 300 configurations  and thousands of individual Android and iOS devices that you can run your developed UI Automation scripts. We support scripts written in a variety like </a:t>
            </a:r>
            <a:r>
              <a:rPr lang="en-US" dirty="0" err="1"/>
              <a:t>UITest</a:t>
            </a:r>
            <a:r>
              <a:rPr lang="en-US" dirty="0"/>
              <a:t>, Appium or the native Espresso and </a:t>
            </a:r>
            <a:r>
              <a:rPr lang="en-US" dirty="0" err="1"/>
              <a:t>XCUITest</a:t>
            </a:r>
            <a:r>
              <a:rPr lang="en-US" dirty="0"/>
              <a:t>. Run your app on real devices without, again, maintaining the hardware, and getting live results to know your app is bug free.</a:t>
            </a:r>
          </a:p>
        </p:txBody>
      </p:sp>
      <p:sp>
        <p:nvSpPr>
          <p:cNvPr id="4" name="Header Placeholder 3"/>
          <p:cNvSpPr>
            <a:spLocks noGrp="1"/>
          </p:cNvSpPr>
          <p:nvPr>
            <p:ph type="hdr" sz="quarter" idx="10"/>
          </p:nvPr>
        </p:nvSpPr>
        <p:spPr/>
        <p:txBody>
          <a:bodyPr/>
          <a:lstStyle/>
          <a:p>
            <a:r>
              <a:rPr lang="en-US"/>
              <a:t>Microsoft Connect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12/7/17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2582000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2"/>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Rectangle 7"/>
          <p:cNvSpPr/>
          <p:nvPr userDrawn="1"/>
        </p:nvSpPr>
        <p:spPr bwMode="auto">
          <a:xfrm>
            <a:off x="1" y="6240463"/>
            <a:ext cx="12436474" cy="754062"/>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a:ext>
            </a:extLst>
          </a:blip>
          <a:stretch/>
        </p:blipFill>
        <p:spPr bwMode="invGray">
          <a:xfrm>
            <a:off x="554038" y="6490977"/>
            <a:ext cx="1045829" cy="228600"/>
          </a:xfrm>
          <a:prstGeom prst="rect">
            <a:avLst/>
          </a:prstGeom>
          <a:noFill/>
          <a:ln>
            <a:noFill/>
          </a:ln>
        </p:spPr>
      </p:pic>
      <p:sp>
        <p:nvSpPr>
          <p:cNvPr id="13" name="Title 1"/>
          <p:cNvSpPr>
            <a:spLocks noGrp="1"/>
          </p:cNvSpPr>
          <p:nvPr>
            <p:ph type="title" hasCustomPrompt="1"/>
          </p:nvPr>
        </p:nvSpPr>
        <p:spPr>
          <a:xfrm>
            <a:off x="554038" y="2125678"/>
            <a:ext cx="5664199"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54038" y="3955786"/>
            <a:ext cx="5664200"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Closing slide Microsoft">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solidFill>
                  <a:schemeClr val="bg1"/>
                </a:solidFill>
                <a:cs typeface="Segoe UI" pitchFamily="34" charset="0"/>
              </a:rPr>
              <a:t>© 2016 Microsoft Corporation. All rights reserved. </a:t>
            </a:r>
          </a:p>
        </p:txBody>
      </p:sp>
      <p:pic>
        <p:nvPicPr>
          <p:cNvPr id="6"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3931404" y="3008016"/>
            <a:ext cx="4573666" cy="978493"/>
          </a:xfrm>
          <a:prstGeom prst="rect">
            <a:avLst/>
          </a:prstGeom>
        </p:spPr>
      </p:pic>
    </p:spTree>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Blank Accent Color (2)">
    <p:bg>
      <p:bgPr>
        <a:solidFill>
          <a:srgbClr val="5C2D9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81089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6324598" cy="917575"/>
          </a:xfrm>
        </p:spPr>
        <p:txBody>
          <a:bodyPr/>
          <a:lstStyle/>
          <a:p>
            <a:r>
              <a:rPr lang="en-US"/>
              <a:t>Click to edit Master title style</a:t>
            </a:r>
          </a:p>
        </p:txBody>
      </p:sp>
      <p:sp>
        <p:nvSpPr>
          <p:cNvPr id="6" name="Text Placeholder 5"/>
          <p:cNvSpPr>
            <a:spLocks noGrp="1"/>
          </p:cNvSpPr>
          <p:nvPr>
            <p:ph type="body" sz="quarter" idx="10"/>
          </p:nvPr>
        </p:nvSpPr>
        <p:spPr>
          <a:xfrm>
            <a:off x="274638" y="2072265"/>
            <a:ext cx="5943599"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04450899"/>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0"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671840282"/>
      </p:ext>
    </p:extLst>
  </p:cSld>
  <p:clrMap bg1="lt1" tx1="dk1" bg2="lt2" tx2="dk2" accent1="accent1" accent2="accent2" accent3="accent3" accent4="accent4" accent5="accent5" accent6="accent6" hlink="hlink" folHlink="folHlink"/>
  <p:sldLayoutIdLst>
    <p:sldLayoutId id="2147485663" r:id="rId1"/>
    <p:sldLayoutId id="2147485668" r:id="rId2"/>
    <p:sldLayoutId id="2147485671" r:id="rId3"/>
    <p:sldLayoutId id="2147485681" r:id="rId4"/>
    <p:sldLayoutId id="2147485652" r:id="rId5"/>
    <p:sldLayoutId id="2147485295" r:id="rId6"/>
    <p:sldLayoutId id="2147485824" r:id="rId7"/>
    <p:sldLayoutId id="2147485825" r:id="rId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19.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image" Target="../media/image26.png"/><Relationship Id="rId8" Type="http://schemas.openxmlformats.org/officeDocument/2006/relationships/image" Target="../media/image27.tiff"/><Relationship Id="rId9" Type="http://schemas.openxmlformats.org/officeDocument/2006/relationships/image" Target="../media/image28.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9.tiff"/></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482322" y="4101395"/>
            <a:ext cx="6024298" cy="1828007"/>
          </a:xfrm>
        </p:spPr>
        <p:txBody>
          <a:bodyPr vert="horz" wrap="square" lIns="146304" tIns="109728" rIns="146304" bIns="109728" rtlCol="0" anchor="t">
            <a:noAutofit/>
          </a:bodyPr>
          <a:lstStyle/>
          <a:p>
            <a:r>
              <a:rPr lang="en-US" dirty="0" smtClean="0">
                <a:solidFill>
                  <a:srgbClr val="FFFFFF"/>
                </a:solidFill>
                <a:latin typeface="Segoe UI Light"/>
                <a:cs typeface="Segoe UI Light"/>
              </a:rPr>
              <a:t>June Cho</a:t>
            </a:r>
          </a:p>
          <a:p>
            <a:r>
              <a:rPr lang="en-US" dirty="0" smtClean="0">
                <a:solidFill>
                  <a:srgbClr val="FFFFFF"/>
                </a:solidFill>
                <a:latin typeface="Segoe UI Light"/>
                <a:cs typeface="Segoe UI Light"/>
              </a:rPr>
              <a:t>Enterprise Mobile App </a:t>
            </a:r>
            <a:r>
              <a:rPr lang="en-US" dirty="0" smtClean="0">
                <a:solidFill>
                  <a:srgbClr val="FFFFFF"/>
                </a:solidFill>
                <a:latin typeface="Segoe UI Light"/>
                <a:cs typeface="Segoe UI Light"/>
              </a:rPr>
              <a:t>Developer</a:t>
            </a:r>
            <a:endParaRPr lang="en-US" dirty="0" smtClean="0">
              <a:solidFill>
                <a:srgbClr val="FFFFFF"/>
              </a:solidFill>
              <a:latin typeface="Segoe UI Light"/>
              <a:cs typeface="Segoe UI Light"/>
            </a:endParaRPr>
          </a:p>
          <a:p>
            <a:r>
              <a:rPr lang="en-US" dirty="0" err="1" smtClean="0">
                <a:solidFill>
                  <a:srgbClr val="FFFFFF"/>
                </a:solidFill>
                <a:latin typeface="Segoe UI Light"/>
                <a:cs typeface="Segoe UI Light"/>
              </a:rPr>
              <a:t>juc@microsoft.com</a:t>
            </a:r>
            <a:endParaRPr lang="en-US" dirty="0" smtClean="0">
              <a:solidFill>
                <a:srgbClr val="FFFFFF"/>
              </a:solidFill>
              <a:latin typeface="Segoe UI Light"/>
              <a:cs typeface="Segoe UI Light"/>
            </a:endParaRPr>
          </a:p>
          <a:p>
            <a:r>
              <a:rPr lang="en-US" dirty="0" err="1" smtClean="0">
                <a:solidFill>
                  <a:srgbClr val="FFFFFF"/>
                </a:solidFill>
              </a:rPr>
              <a:t>www.linkedin.com</a:t>
            </a:r>
            <a:r>
              <a:rPr lang="en-US" dirty="0" smtClean="0">
                <a:solidFill>
                  <a:srgbClr val="FFFFFF"/>
                </a:solidFill>
              </a:rPr>
              <a:t>/in/</a:t>
            </a:r>
            <a:r>
              <a:rPr lang="en-US" dirty="0" err="1" smtClean="0">
                <a:solidFill>
                  <a:srgbClr val="FFFFFF"/>
                </a:solidFill>
              </a:rPr>
              <a:t>chojune</a:t>
            </a:r>
            <a:r>
              <a:rPr lang="en-US" dirty="0">
                <a:solidFill>
                  <a:srgbClr val="FFFFFF"/>
                </a:solidFill>
              </a:rPr>
              <a:t>/</a:t>
            </a:r>
            <a:endParaRPr lang="x-none" dirty="0">
              <a:solidFill>
                <a:srgbClr val="FFFFFF"/>
              </a:solidFill>
              <a:latin typeface="Segoe UI Light"/>
            </a:endParaRPr>
          </a:p>
          <a:p>
            <a:endParaRPr lang="de-DE"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491" y="1317573"/>
            <a:ext cx="2777868" cy="2777868"/>
          </a:xfrm>
          <a:prstGeom prst="rect">
            <a:avLst/>
          </a:prstGeom>
          <a:ln>
            <a:solidFill>
              <a:schemeClr val="bg1">
                <a:lumMod val="50000"/>
              </a:schemeClr>
            </a:solidFill>
          </a:ln>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19789" y="1440751"/>
            <a:ext cx="5177760" cy="3221866"/>
          </a:xfrm>
          <a:prstGeom prst="rect">
            <a:avLst/>
          </a:prstGeom>
        </p:spPr>
      </p:pic>
      <p:sp>
        <p:nvSpPr>
          <p:cNvPr id="8" name="Rectangle 7"/>
          <p:cNvSpPr/>
          <p:nvPr/>
        </p:nvSpPr>
        <p:spPr>
          <a:xfrm>
            <a:off x="639711" y="431461"/>
            <a:ext cx="11796764" cy="830997"/>
          </a:xfrm>
          <a:prstGeom prst="rect">
            <a:avLst/>
          </a:prstGeom>
        </p:spPr>
        <p:txBody>
          <a:bodyPr wrap="square">
            <a:spAutoFit/>
          </a:bodyPr>
          <a:lstStyle/>
          <a:p>
            <a:r>
              <a:rPr lang="de-DE" sz="4800" dirty="0" smtClean="0"/>
              <a:t>A </a:t>
            </a:r>
            <a:r>
              <a:rPr lang="de-DE" sz="4800" dirty="0" err="1" smtClean="0"/>
              <a:t>little</a:t>
            </a:r>
            <a:r>
              <a:rPr lang="de-DE" sz="4800" dirty="0" smtClean="0"/>
              <a:t> </a:t>
            </a:r>
            <a:r>
              <a:rPr lang="de-DE" sz="4800" dirty="0" err="1" smtClean="0"/>
              <a:t>about</a:t>
            </a:r>
            <a:r>
              <a:rPr lang="de-DE" sz="4800" dirty="0" smtClean="0"/>
              <a:t> </a:t>
            </a:r>
            <a:r>
              <a:rPr lang="de-DE" sz="4800" dirty="0" err="1"/>
              <a:t>m</a:t>
            </a:r>
            <a:r>
              <a:rPr lang="de-DE" sz="4800" dirty="0" err="1" smtClean="0"/>
              <a:t>e</a:t>
            </a:r>
            <a:endParaRPr lang="en-US" sz="4800" dirty="0"/>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89716" y="223786"/>
            <a:ext cx="1906539" cy="1892150"/>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54148" y="3818932"/>
            <a:ext cx="4509039" cy="2679657"/>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05662" y="94643"/>
            <a:ext cx="2335629" cy="2335629"/>
          </a:xfrm>
          <a:prstGeom prst="rect">
            <a:avLst/>
          </a:prstGeom>
        </p:spPr>
      </p:pic>
    </p:spTree>
    <p:extLst>
      <p:ext uri="{BB962C8B-B14F-4D97-AF65-F5344CB8AC3E}">
        <p14:creationId xmlns:p14="http://schemas.microsoft.com/office/powerpoint/2010/main" val="200537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3176254"/>
          </a:xfrm>
        </p:spPr>
        <p:txBody>
          <a:bodyPr/>
          <a:lstStyle/>
          <a:p>
            <a:r>
              <a:rPr lang="en-US" dirty="0">
                <a:cs typeface="Segoe UI Light"/>
              </a:rPr>
              <a:t>Get </a:t>
            </a:r>
            <a:r>
              <a:rPr lang="en-US">
                <a:cs typeface="Segoe UI Light"/>
              </a:rPr>
              <a:t>Started </a:t>
            </a:r>
            <a:r>
              <a:rPr lang="en-US" smtClean="0">
                <a:cs typeface="Segoe UI Light"/>
              </a:rPr>
              <a:t>Free Today</a:t>
            </a:r>
            <a:r>
              <a:rPr lang="en-US" dirty="0">
                <a:cs typeface="Segoe UI Light"/>
              </a:rPr>
              <a:t> </a:t>
            </a:r>
            <a:r>
              <a:rPr lang="en-US" dirty="0">
                <a:solidFill>
                  <a:schemeClr val="tx1"/>
                </a:solidFill>
                <a:cs typeface="Segoe UI Light"/>
              </a:rPr>
              <a:t/>
            </a:r>
            <a:br>
              <a:rPr lang="en-US" dirty="0">
                <a:solidFill>
                  <a:schemeClr val="tx1"/>
                </a:solidFill>
                <a:cs typeface="Segoe UI Light"/>
              </a:rPr>
            </a:br>
            <a:r>
              <a:rPr lang="en-US" dirty="0" err="1">
                <a:solidFill>
                  <a:srgbClr val="FFFFFF"/>
                </a:solidFill>
                <a:latin typeface="Segoe UI Light"/>
                <a:cs typeface="Segoe UI Light"/>
              </a:rPr>
              <a:t>aka.ms</a:t>
            </a:r>
            <a:r>
              <a:rPr lang="en-US" dirty="0">
                <a:solidFill>
                  <a:srgbClr val="FFFFFF"/>
                </a:solidFill>
                <a:latin typeface="Segoe UI Light"/>
                <a:cs typeface="Segoe UI Light"/>
              </a:rPr>
              <a:t>/</a:t>
            </a:r>
            <a:r>
              <a:rPr lang="en-US" dirty="0" err="1">
                <a:solidFill>
                  <a:srgbClr val="FFFFFF"/>
                </a:solidFill>
                <a:latin typeface="Segoe UI Light"/>
                <a:cs typeface="Segoe UI Light"/>
              </a:rPr>
              <a:t>vsappcenter</a:t>
            </a:r>
            <a:r>
              <a:rPr lang="en-US" dirty="0">
                <a:solidFill>
                  <a:srgbClr val="FFFFFF"/>
                </a:solidFill>
                <a:latin typeface="Segoe UI Light"/>
                <a:cs typeface="Segoe UI Light"/>
              </a:rPr>
              <a:t> </a:t>
            </a:r>
            <a:r>
              <a:rPr lang="en-US" dirty="0">
                <a:solidFill>
                  <a:schemeClr val="tx1"/>
                </a:solidFill>
                <a:latin typeface="Segoe UI Light"/>
                <a:cs typeface="Segoe UI Light"/>
              </a:rPr>
              <a:t/>
            </a:r>
            <a:br>
              <a:rPr lang="en-US" dirty="0">
                <a:solidFill>
                  <a:schemeClr val="tx1"/>
                </a:solidFill>
                <a:latin typeface="Segoe UI Light"/>
                <a:cs typeface="Segoe UI Light"/>
              </a:rPr>
            </a:br>
            <a:endParaRPr lang="en-US" dirty="0">
              <a:solidFill>
                <a:schemeClr val="tx1"/>
              </a:solidFill>
              <a:latin typeface="Segoe UI Light"/>
              <a:cs typeface="Segoe UI Light"/>
            </a:endParaRPr>
          </a:p>
        </p:txBody>
      </p:sp>
    </p:spTree>
    <p:extLst>
      <p:ext uri="{BB962C8B-B14F-4D97-AF65-F5344CB8AC3E}">
        <p14:creationId xmlns:p14="http://schemas.microsoft.com/office/powerpoint/2010/main" val="158236965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20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48469" y="3333473"/>
            <a:ext cx="8635999" cy="1828786"/>
          </a:xfrm>
        </p:spPr>
        <p:txBody>
          <a:bodyPr/>
          <a:lstStyle/>
          <a:p>
            <a:r>
              <a:rPr lang="de-DE" sz="4800" dirty="0">
                <a:solidFill>
                  <a:schemeClr val="tx1"/>
                </a:solidFill>
              </a:rPr>
              <a:t>Visual Studio App Center</a:t>
            </a:r>
            <a:endParaRPr lang="en-US" sz="4800" dirty="0">
              <a:solidFill>
                <a:schemeClr val="tx1"/>
              </a:solidFill>
            </a:endParaRPr>
          </a:p>
        </p:txBody>
      </p:sp>
      <p:grpSp>
        <p:nvGrpSpPr>
          <p:cNvPr id="4" name="Group 3"/>
          <p:cNvGrpSpPr/>
          <p:nvPr/>
        </p:nvGrpSpPr>
        <p:grpSpPr>
          <a:xfrm>
            <a:off x="2484437" y="952307"/>
            <a:ext cx="12436474" cy="3102098"/>
            <a:chOff x="0" y="2049462"/>
            <a:chExt cx="12436474" cy="3102098"/>
          </a:xfrm>
        </p:grpSpPr>
        <p:sp>
          <p:nvSpPr>
            <p:cNvPr id="6" name="TextBox 5"/>
            <p:cNvSpPr txBox="1"/>
            <p:nvPr/>
          </p:nvSpPr>
          <p:spPr>
            <a:xfrm>
              <a:off x="0" y="4274397"/>
              <a:ext cx="12436474" cy="877163"/>
            </a:xfrm>
            <a:prstGeom prst="rect">
              <a:avLst/>
            </a:prstGeom>
            <a:noFill/>
          </p:spPr>
          <p:txBody>
            <a:bodyPr wrap="square" lIns="182880" tIns="146304" rIns="182880" bIns="146304" rtlCol="0">
              <a:spAutoFit/>
            </a:bodyPr>
            <a:lstStyle/>
            <a:p>
              <a:pPr marL="0" marR="0" lvl="0" indent="0" algn="ctr" defTabSz="914400" eaLnBrk="1" fontAlgn="auto" latinLnBrk="0" hangingPunct="1">
                <a:lnSpc>
                  <a:spcPct val="90000"/>
                </a:lnSpc>
                <a:spcBef>
                  <a:spcPts val="0"/>
                </a:spcBef>
                <a:spcAft>
                  <a:spcPts val="600"/>
                </a:spcAft>
                <a:buClrTx/>
                <a:buSzTx/>
                <a:buFontTx/>
                <a:buNone/>
                <a:tabLst/>
                <a:defRPr/>
              </a:pPr>
              <a:endParaRPr kumimoji="0" lang="en-US" sz="4200" b="0" i="0" u="none" strike="noStrike" kern="0" cap="none" spc="0" normalizeH="0" baseline="0" noProof="0">
                <a:ln>
                  <a:noFill/>
                </a:ln>
                <a:solidFill>
                  <a:srgbClr val="FFFFFF"/>
                </a:solidFill>
                <a:effectLst/>
                <a:uLnTx/>
                <a:uFillTx/>
                <a:latin typeface="Segoe UI Semilight" panose="020B0402040204020203" pitchFamily="34" charset="0"/>
                <a:cs typeface="Segoe UI Semilight" panose="020B0402040204020203" pitchFamily="34" charset="0"/>
              </a:endParaRPr>
            </a:p>
          </p:txBody>
        </p:sp>
        <p:grpSp>
          <p:nvGrpSpPr>
            <p:cNvPr id="7" name="Group 6"/>
            <p:cNvGrpSpPr/>
            <p:nvPr/>
          </p:nvGrpSpPr>
          <p:grpSpPr>
            <a:xfrm>
              <a:off x="3283744" y="2049462"/>
              <a:ext cx="5868987" cy="1966913"/>
              <a:chOff x="3097365" y="1995364"/>
              <a:chExt cx="5868987" cy="1966913"/>
            </a:xfrm>
          </p:grpSpPr>
          <p:grpSp>
            <p:nvGrpSpPr>
              <p:cNvPr id="8" name="Group 7"/>
              <p:cNvGrpSpPr>
                <a:grpSpLocks noChangeAspect="1"/>
              </p:cNvGrpSpPr>
              <p:nvPr/>
            </p:nvGrpSpPr>
            <p:grpSpPr bwMode="auto">
              <a:xfrm>
                <a:off x="5202390" y="1995365"/>
                <a:ext cx="2957512" cy="1966912"/>
                <a:chOff x="2804" y="1418"/>
                <a:chExt cx="1863" cy="1239"/>
              </a:xfrm>
            </p:grpSpPr>
            <p:sp>
              <p:nvSpPr>
                <p:cNvPr id="22" name="Freeform 5"/>
                <p:cNvSpPr>
                  <a:spLocks noEditPoints="1"/>
                </p:cNvSpPr>
                <p:nvPr/>
              </p:nvSpPr>
              <p:spPr bwMode="auto">
                <a:xfrm>
                  <a:off x="2804" y="1418"/>
                  <a:ext cx="1863" cy="1239"/>
                </a:xfrm>
                <a:custGeom>
                  <a:avLst/>
                  <a:gdLst>
                    <a:gd name="T0" fmla="*/ 1540 w 1700"/>
                    <a:gd name="T1" fmla="*/ 1130 h 1130"/>
                    <a:gd name="T2" fmla="*/ 161 w 1700"/>
                    <a:gd name="T3" fmla="*/ 1130 h 1130"/>
                    <a:gd name="T4" fmla="*/ 12 w 1700"/>
                    <a:gd name="T5" fmla="*/ 1063 h 1130"/>
                    <a:gd name="T6" fmla="*/ 7 w 1700"/>
                    <a:gd name="T7" fmla="*/ 1057 h 1130"/>
                    <a:gd name="T8" fmla="*/ 0 w 1700"/>
                    <a:gd name="T9" fmla="*/ 1037 h 1130"/>
                    <a:gd name="T10" fmla="*/ 22 w 1700"/>
                    <a:gd name="T11" fmla="*/ 1005 h 1130"/>
                    <a:gd name="T12" fmla="*/ 23 w 1700"/>
                    <a:gd name="T13" fmla="*/ 1004 h 1130"/>
                    <a:gd name="T14" fmla="*/ 32 w 1700"/>
                    <a:gd name="T15" fmla="*/ 1003 h 1130"/>
                    <a:gd name="T16" fmla="*/ 121 w 1700"/>
                    <a:gd name="T17" fmla="*/ 1003 h 1130"/>
                    <a:gd name="T18" fmla="*/ 125 w 1700"/>
                    <a:gd name="T19" fmla="*/ 0 h 1130"/>
                    <a:gd name="T20" fmla="*/ 1580 w 1700"/>
                    <a:gd name="T21" fmla="*/ 0 h 1130"/>
                    <a:gd name="T22" fmla="*/ 1580 w 1700"/>
                    <a:gd name="T23" fmla="*/ 1003 h 1130"/>
                    <a:gd name="T24" fmla="*/ 1675 w 1700"/>
                    <a:gd name="T25" fmla="*/ 1003 h 1130"/>
                    <a:gd name="T26" fmla="*/ 1678 w 1700"/>
                    <a:gd name="T27" fmla="*/ 1004 h 1130"/>
                    <a:gd name="T28" fmla="*/ 1700 w 1700"/>
                    <a:gd name="T29" fmla="*/ 1037 h 1130"/>
                    <a:gd name="T30" fmla="*/ 1696 w 1700"/>
                    <a:gd name="T31" fmla="*/ 1055 h 1130"/>
                    <a:gd name="T32" fmla="*/ 1695 w 1700"/>
                    <a:gd name="T33" fmla="*/ 1055 h 1130"/>
                    <a:gd name="T34" fmla="*/ 1693 w 1700"/>
                    <a:gd name="T35" fmla="*/ 1058 h 1130"/>
                    <a:gd name="T36" fmla="*/ 1689 w 1700"/>
                    <a:gd name="T37" fmla="*/ 1063 h 1130"/>
                    <a:gd name="T38" fmla="*/ 1540 w 1700"/>
                    <a:gd name="T39" fmla="*/ 1130 h 1130"/>
                    <a:gd name="T40" fmla="*/ 20 w 1700"/>
                    <a:gd name="T41" fmla="*/ 1048 h 1130"/>
                    <a:gd name="T42" fmla="*/ 24 w 1700"/>
                    <a:gd name="T43" fmla="*/ 1052 h 1130"/>
                    <a:gd name="T44" fmla="*/ 161 w 1700"/>
                    <a:gd name="T45" fmla="*/ 1114 h 1130"/>
                    <a:gd name="T46" fmla="*/ 1540 w 1700"/>
                    <a:gd name="T47" fmla="*/ 1114 h 1130"/>
                    <a:gd name="T48" fmla="*/ 1677 w 1700"/>
                    <a:gd name="T49" fmla="*/ 1052 h 1130"/>
                    <a:gd name="T50" fmla="*/ 1681 w 1700"/>
                    <a:gd name="T51" fmla="*/ 1048 h 1130"/>
                    <a:gd name="T52" fmla="*/ 1682 w 1700"/>
                    <a:gd name="T53" fmla="*/ 1046 h 1130"/>
                    <a:gd name="T54" fmla="*/ 1684 w 1700"/>
                    <a:gd name="T55" fmla="*/ 1037 h 1130"/>
                    <a:gd name="T56" fmla="*/ 1673 w 1700"/>
                    <a:gd name="T57" fmla="*/ 1019 h 1130"/>
                    <a:gd name="T58" fmla="*/ 1673 w 1700"/>
                    <a:gd name="T59" fmla="*/ 1019 h 1130"/>
                    <a:gd name="T60" fmla="*/ 1564 w 1700"/>
                    <a:gd name="T61" fmla="*/ 1019 h 1130"/>
                    <a:gd name="T62" fmla="*/ 1564 w 1700"/>
                    <a:gd name="T63" fmla="*/ 16 h 1130"/>
                    <a:gd name="T64" fmla="*/ 141 w 1700"/>
                    <a:gd name="T65" fmla="*/ 16 h 1130"/>
                    <a:gd name="T66" fmla="*/ 137 w 1700"/>
                    <a:gd name="T67" fmla="*/ 1019 h 1130"/>
                    <a:gd name="T68" fmla="*/ 32 w 1700"/>
                    <a:gd name="T69" fmla="*/ 1019 h 1130"/>
                    <a:gd name="T70" fmla="*/ 27 w 1700"/>
                    <a:gd name="T71" fmla="*/ 1020 h 1130"/>
                    <a:gd name="T72" fmla="*/ 16 w 1700"/>
                    <a:gd name="T73" fmla="*/ 1037 h 1130"/>
                    <a:gd name="T74" fmla="*/ 20 w 1700"/>
                    <a:gd name="T75" fmla="*/ 1048 h 1130"/>
                    <a:gd name="T76" fmla="*/ 1689 w 1700"/>
                    <a:gd name="T77" fmla="*/ 1051 h 1130"/>
                    <a:gd name="T78" fmla="*/ 1689 w 1700"/>
                    <a:gd name="T79" fmla="*/ 1051 h 1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00" h="1130">
                      <a:moveTo>
                        <a:pt x="1540" y="1130"/>
                      </a:moveTo>
                      <a:cubicBezTo>
                        <a:pt x="161" y="1130"/>
                        <a:pt x="161" y="1130"/>
                        <a:pt x="161" y="1130"/>
                      </a:cubicBezTo>
                      <a:cubicBezTo>
                        <a:pt x="107" y="1130"/>
                        <a:pt x="54" y="1106"/>
                        <a:pt x="12" y="1063"/>
                      </a:cubicBezTo>
                      <a:cubicBezTo>
                        <a:pt x="7" y="1057"/>
                        <a:pt x="7" y="1057"/>
                        <a:pt x="7" y="1057"/>
                      </a:cubicBezTo>
                      <a:cubicBezTo>
                        <a:pt x="3" y="1050"/>
                        <a:pt x="0" y="1044"/>
                        <a:pt x="0" y="1037"/>
                      </a:cubicBezTo>
                      <a:cubicBezTo>
                        <a:pt x="0" y="1022"/>
                        <a:pt x="9" y="1009"/>
                        <a:pt x="22" y="1005"/>
                      </a:cubicBezTo>
                      <a:cubicBezTo>
                        <a:pt x="23" y="1004"/>
                        <a:pt x="23" y="1004"/>
                        <a:pt x="23" y="1004"/>
                      </a:cubicBezTo>
                      <a:cubicBezTo>
                        <a:pt x="28" y="1003"/>
                        <a:pt x="31" y="1003"/>
                        <a:pt x="32" y="1003"/>
                      </a:cubicBezTo>
                      <a:cubicBezTo>
                        <a:pt x="121" y="1003"/>
                        <a:pt x="121" y="1003"/>
                        <a:pt x="121" y="1003"/>
                      </a:cubicBezTo>
                      <a:cubicBezTo>
                        <a:pt x="125" y="0"/>
                        <a:pt x="125" y="0"/>
                        <a:pt x="125" y="0"/>
                      </a:cubicBezTo>
                      <a:cubicBezTo>
                        <a:pt x="1580" y="0"/>
                        <a:pt x="1580" y="0"/>
                        <a:pt x="1580" y="0"/>
                      </a:cubicBezTo>
                      <a:cubicBezTo>
                        <a:pt x="1580" y="1003"/>
                        <a:pt x="1580" y="1003"/>
                        <a:pt x="1580" y="1003"/>
                      </a:cubicBezTo>
                      <a:cubicBezTo>
                        <a:pt x="1675" y="1003"/>
                        <a:pt x="1675" y="1003"/>
                        <a:pt x="1675" y="1003"/>
                      </a:cubicBezTo>
                      <a:cubicBezTo>
                        <a:pt x="1678" y="1004"/>
                        <a:pt x="1678" y="1004"/>
                        <a:pt x="1678" y="1004"/>
                      </a:cubicBezTo>
                      <a:cubicBezTo>
                        <a:pt x="1692" y="1009"/>
                        <a:pt x="1700" y="1022"/>
                        <a:pt x="1700" y="1037"/>
                      </a:cubicBezTo>
                      <a:cubicBezTo>
                        <a:pt x="1700" y="1043"/>
                        <a:pt x="1699" y="1049"/>
                        <a:pt x="1696" y="1055"/>
                      </a:cubicBezTo>
                      <a:cubicBezTo>
                        <a:pt x="1695" y="1055"/>
                        <a:pt x="1695" y="1055"/>
                        <a:pt x="1695" y="1055"/>
                      </a:cubicBezTo>
                      <a:cubicBezTo>
                        <a:pt x="1693" y="1058"/>
                        <a:pt x="1693" y="1058"/>
                        <a:pt x="1693" y="1058"/>
                      </a:cubicBezTo>
                      <a:cubicBezTo>
                        <a:pt x="1689" y="1063"/>
                        <a:pt x="1689" y="1063"/>
                        <a:pt x="1689" y="1063"/>
                      </a:cubicBezTo>
                      <a:cubicBezTo>
                        <a:pt x="1647" y="1106"/>
                        <a:pt x="1595" y="1130"/>
                        <a:pt x="1540" y="1130"/>
                      </a:cubicBezTo>
                      <a:close/>
                      <a:moveTo>
                        <a:pt x="20" y="1048"/>
                      </a:moveTo>
                      <a:cubicBezTo>
                        <a:pt x="24" y="1052"/>
                        <a:pt x="24" y="1052"/>
                        <a:pt x="24" y="1052"/>
                      </a:cubicBezTo>
                      <a:cubicBezTo>
                        <a:pt x="63" y="1092"/>
                        <a:pt x="111" y="1114"/>
                        <a:pt x="161" y="1114"/>
                      </a:cubicBezTo>
                      <a:cubicBezTo>
                        <a:pt x="1540" y="1114"/>
                        <a:pt x="1540" y="1114"/>
                        <a:pt x="1540" y="1114"/>
                      </a:cubicBezTo>
                      <a:cubicBezTo>
                        <a:pt x="1590" y="1114"/>
                        <a:pt x="1639" y="1092"/>
                        <a:pt x="1677" y="1052"/>
                      </a:cubicBezTo>
                      <a:cubicBezTo>
                        <a:pt x="1681" y="1048"/>
                        <a:pt x="1681" y="1048"/>
                        <a:pt x="1681" y="1048"/>
                      </a:cubicBezTo>
                      <a:cubicBezTo>
                        <a:pt x="1682" y="1046"/>
                        <a:pt x="1682" y="1046"/>
                        <a:pt x="1682" y="1046"/>
                      </a:cubicBezTo>
                      <a:cubicBezTo>
                        <a:pt x="1683" y="1043"/>
                        <a:pt x="1684" y="1040"/>
                        <a:pt x="1684" y="1037"/>
                      </a:cubicBezTo>
                      <a:cubicBezTo>
                        <a:pt x="1684" y="1029"/>
                        <a:pt x="1680" y="1022"/>
                        <a:pt x="1673" y="1019"/>
                      </a:cubicBezTo>
                      <a:cubicBezTo>
                        <a:pt x="1673" y="1019"/>
                        <a:pt x="1673" y="1019"/>
                        <a:pt x="1673" y="1019"/>
                      </a:cubicBezTo>
                      <a:cubicBezTo>
                        <a:pt x="1564" y="1019"/>
                        <a:pt x="1564" y="1019"/>
                        <a:pt x="1564" y="1019"/>
                      </a:cubicBezTo>
                      <a:cubicBezTo>
                        <a:pt x="1564" y="16"/>
                        <a:pt x="1564" y="16"/>
                        <a:pt x="1564" y="16"/>
                      </a:cubicBezTo>
                      <a:cubicBezTo>
                        <a:pt x="141" y="16"/>
                        <a:pt x="141" y="16"/>
                        <a:pt x="141" y="16"/>
                      </a:cubicBezTo>
                      <a:cubicBezTo>
                        <a:pt x="137" y="1019"/>
                        <a:pt x="137" y="1019"/>
                        <a:pt x="137" y="1019"/>
                      </a:cubicBezTo>
                      <a:cubicBezTo>
                        <a:pt x="32" y="1019"/>
                        <a:pt x="32" y="1019"/>
                        <a:pt x="32" y="1019"/>
                      </a:cubicBezTo>
                      <a:cubicBezTo>
                        <a:pt x="31" y="1019"/>
                        <a:pt x="29" y="1020"/>
                        <a:pt x="27" y="1020"/>
                      </a:cubicBezTo>
                      <a:cubicBezTo>
                        <a:pt x="21" y="1022"/>
                        <a:pt x="16" y="1029"/>
                        <a:pt x="16" y="1037"/>
                      </a:cubicBezTo>
                      <a:cubicBezTo>
                        <a:pt x="16" y="1039"/>
                        <a:pt x="17" y="1043"/>
                        <a:pt x="20" y="1048"/>
                      </a:cubicBezTo>
                      <a:close/>
                      <a:moveTo>
                        <a:pt x="1689" y="1051"/>
                      </a:moveTo>
                      <a:cubicBezTo>
                        <a:pt x="1689" y="1051"/>
                        <a:pt x="1689" y="1051"/>
                        <a:pt x="1689" y="10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23" name="Freeform 6"/>
                <p:cNvSpPr>
                  <a:spLocks noEditPoints="1"/>
                </p:cNvSpPr>
                <p:nvPr/>
              </p:nvSpPr>
              <p:spPr bwMode="auto">
                <a:xfrm>
                  <a:off x="3021" y="1500"/>
                  <a:ext cx="1430" cy="971"/>
                </a:xfrm>
                <a:custGeom>
                  <a:avLst/>
                  <a:gdLst>
                    <a:gd name="T0" fmla="*/ 1297 w 1305"/>
                    <a:gd name="T1" fmla="*/ 885 h 885"/>
                    <a:gd name="T2" fmla="*/ 8 w 1305"/>
                    <a:gd name="T3" fmla="*/ 885 h 885"/>
                    <a:gd name="T4" fmla="*/ 2 w 1305"/>
                    <a:gd name="T5" fmla="*/ 882 h 885"/>
                    <a:gd name="T6" fmla="*/ 0 w 1305"/>
                    <a:gd name="T7" fmla="*/ 877 h 885"/>
                    <a:gd name="T8" fmla="*/ 4 w 1305"/>
                    <a:gd name="T9" fmla="*/ 8 h 885"/>
                    <a:gd name="T10" fmla="*/ 12 w 1305"/>
                    <a:gd name="T11" fmla="*/ 0 h 885"/>
                    <a:gd name="T12" fmla="*/ 1297 w 1305"/>
                    <a:gd name="T13" fmla="*/ 0 h 885"/>
                    <a:gd name="T14" fmla="*/ 1305 w 1305"/>
                    <a:gd name="T15" fmla="*/ 8 h 885"/>
                    <a:gd name="T16" fmla="*/ 1305 w 1305"/>
                    <a:gd name="T17" fmla="*/ 877 h 885"/>
                    <a:gd name="T18" fmla="*/ 1297 w 1305"/>
                    <a:gd name="T19" fmla="*/ 885 h 885"/>
                    <a:gd name="T20" fmla="*/ 16 w 1305"/>
                    <a:gd name="T21" fmla="*/ 869 h 885"/>
                    <a:gd name="T22" fmla="*/ 1289 w 1305"/>
                    <a:gd name="T23" fmla="*/ 869 h 885"/>
                    <a:gd name="T24" fmla="*/ 1289 w 1305"/>
                    <a:gd name="T25" fmla="*/ 16 h 885"/>
                    <a:gd name="T26" fmla="*/ 20 w 1305"/>
                    <a:gd name="T27" fmla="*/ 16 h 885"/>
                    <a:gd name="T28" fmla="*/ 16 w 1305"/>
                    <a:gd name="T29" fmla="*/ 869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5" h="885">
                      <a:moveTo>
                        <a:pt x="1297" y="885"/>
                      </a:moveTo>
                      <a:cubicBezTo>
                        <a:pt x="8" y="885"/>
                        <a:pt x="8" y="885"/>
                        <a:pt x="8" y="885"/>
                      </a:cubicBezTo>
                      <a:cubicBezTo>
                        <a:pt x="6" y="885"/>
                        <a:pt x="4" y="884"/>
                        <a:pt x="2" y="882"/>
                      </a:cubicBezTo>
                      <a:cubicBezTo>
                        <a:pt x="1" y="881"/>
                        <a:pt x="0" y="879"/>
                        <a:pt x="0" y="877"/>
                      </a:cubicBezTo>
                      <a:cubicBezTo>
                        <a:pt x="4" y="8"/>
                        <a:pt x="4" y="8"/>
                        <a:pt x="4" y="8"/>
                      </a:cubicBezTo>
                      <a:cubicBezTo>
                        <a:pt x="4" y="4"/>
                        <a:pt x="8" y="0"/>
                        <a:pt x="12" y="0"/>
                      </a:cubicBezTo>
                      <a:cubicBezTo>
                        <a:pt x="1297" y="0"/>
                        <a:pt x="1297" y="0"/>
                        <a:pt x="1297" y="0"/>
                      </a:cubicBezTo>
                      <a:cubicBezTo>
                        <a:pt x="1301" y="0"/>
                        <a:pt x="1305" y="4"/>
                        <a:pt x="1305" y="8"/>
                      </a:cubicBezTo>
                      <a:cubicBezTo>
                        <a:pt x="1305" y="877"/>
                        <a:pt x="1305" y="877"/>
                        <a:pt x="1305" y="877"/>
                      </a:cubicBezTo>
                      <a:cubicBezTo>
                        <a:pt x="1305" y="881"/>
                        <a:pt x="1301" y="885"/>
                        <a:pt x="1297" y="885"/>
                      </a:cubicBezTo>
                      <a:close/>
                      <a:moveTo>
                        <a:pt x="16" y="869"/>
                      </a:moveTo>
                      <a:cubicBezTo>
                        <a:pt x="1289" y="869"/>
                        <a:pt x="1289" y="869"/>
                        <a:pt x="1289" y="869"/>
                      </a:cubicBezTo>
                      <a:cubicBezTo>
                        <a:pt x="1289" y="16"/>
                        <a:pt x="1289" y="16"/>
                        <a:pt x="1289" y="16"/>
                      </a:cubicBezTo>
                      <a:cubicBezTo>
                        <a:pt x="20" y="16"/>
                        <a:pt x="20" y="16"/>
                        <a:pt x="20" y="16"/>
                      </a:cubicBezTo>
                      <a:lnTo>
                        <a:pt x="16" y="86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24" name="Freeform 7"/>
                <p:cNvSpPr>
                  <a:spLocks/>
                </p:cNvSpPr>
                <p:nvPr/>
              </p:nvSpPr>
              <p:spPr bwMode="auto">
                <a:xfrm>
                  <a:off x="3567" y="2574"/>
                  <a:ext cx="337" cy="27"/>
                </a:xfrm>
                <a:custGeom>
                  <a:avLst/>
                  <a:gdLst>
                    <a:gd name="T0" fmla="*/ 296 w 308"/>
                    <a:gd name="T1" fmla="*/ 0 h 25"/>
                    <a:gd name="T2" fmla="*/ 13 w 308"/>
                    <a:gd name="T3" fmla="*/ 0 h 25"/>
                    <a:gd name="T4" fmla="*/ 0 w 308"/>
                    <a:gd name="T5" fmla="*/ 13 h 25"/>
                    <a:gd name="T6" fmla="*/ 13 w 308"/>
                    <a:gd name="T7" fmla="*/ 25 h 25"/>
                    <a:gd name="T8" fmla="*/ 296 w 308"/>
                    <a:gd name="T9" fmla="*/ 25 h 25"/>
                    <a:gd name="T10" fmla="*/ 308 w 308"/>
                    <a:gd name="T11" fmla="*/ 13 h 25"/>
                    <a:gd name="T12" fmla="*/ 296 w 308"/>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308" h="25">
                      <a:moveTo>
                        <a:pt x="296" y="0"/>
                      </a:moveTo>
                      <a:cubicBezTo>
                        <a:pt x="13" y="0"/>
                        <a:pt x="13" y="0"/>
                        <a:pt x="13" y="0"/>
                      </a:cubicBezTo>
                      <a:cubicBezTo>
                        <a:pt x="6" y="0"/>
                        <a:pt x="0" y="6"/>
                        <a:pt x="0" y="13"/>
                      </a:cubicBezTo>
                      <a:cubicBezTo>
                        <a:pt x="0" y="19"/>
                        <a:pt x="6" y="25"/>
                        <a:pt x="13" y="25"/>
                      </a:cubicBezTo>
                      <a:cubicBezTo>
                        <a:pt x="296" y="25"/>
                        <a:pt x="296" y="25"/>
                        <a:pt x="296" y="25"/>
                      </a:cubicBezTo>
                      <a:cubicBezTo>
                        <a:pt x="303" y="25"/>
                        <a:pt x="308" y="19"/>
                        <a:pt x="308" y="13"/>
                      </a:cubicBezTo>
                      <a:cubicBezTo>
                        <a:pt x="308" y="6"/>
                        <a:pt x="303" y="0"/>
                        <a:pt x="29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25" name="Freeform 8"/>
                <p:cNvSpPr>
                  <a:spLocks/>
                </p:cNvSpPr>
                <p:nvPr/>
              </p:nvSpPr>
              <p:spPr bwMode="auto">
                <a:xfrm>
                  <a:off x="2937" y="2518"/>
                  <a:ext cx="1630" cy="17"/>
                </a:xfrm>
                <a:custGeom>
                  <a:avLst/>
                  <a:gdLst>
                    <a:gd name="T0" fmla="*/ 1480 w 1488"/>
                    <a:gd name="T1" fmla="*/ 16 h 16"/>
                    <a:gd name="T2" fmla="*/ 8 w 1488"/>
                    <a:gd name="T3" fmla="*/ 16 h 16"/>
                    <a:gd name="T4" fmla="*/ 0 w 1488"/>
                    <a:gd name="T5" fmla="*/ 8 h 16"/>
                    <a:gd name="T6" fmla="*/ 8 w 1488"/>
                    <a:gd name="T7" fmla="*/ 0 h 16"/>
                    <a:gd name="T8" fmla="*/ 1480 w 1488"/>
                    <a:gd name="T9" fmla="*/ 0 h 16"/>
                    <a:gd name="T10" fmla="*/ 1488 w 1488"/>
                    <a:gd name="T11" fmla="*/ 8 h 16"/>
                    <a:gd name="T12" fmla="*/ 1480 w 1488"/>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488" h="16">
                      <a:moveTo>
                        <a:pt x="1480" y="16"/>
                      </a:moveTo>
                      <a:cubicBezTo>
                        <a:pt x="8" y="16"/>
                        <a:pt x="8" y="16"/>
                        <a:pt x="8" y="16"/>
                      </a:cubicBezTo>
                      <a:cubicBezTo>
                        <a:pt x="4" y="16"/>
                        <a:pt x="0" y="13"/>
                        <a:pt x="0" y="8"/>
                      </a:cubicBezTo>
                      <a:cubicBezTo>
                        <a:pt x="0" y="4"/>
                        <a:pt x="4" y="0"/>
                        <a:pt x="8" y="0"/>
                      </a:cubicBezTo>
                      <a:cubicBezTo>
                        <a:pt x="1480" y="0"/>
                        <a:pt x="1480" y="0"/>
                        <a:pt x="1480" y="0"/>
                      </a:cubicBezTo>
                      <a:cubicBezTo>
                        <a:pt x="1484" y="0"/>
                        <a:pt x="1488" y="4"/>
                        <a:pt x="1488" y="8"/>
                      </a:cubicBezTo>
                      <a:cubicBezTo>
                        <a:pt x="1488" y="13"/>
                        <a:pt x="1484" y="16"/>
                        <a:pt x="1480"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sp>
            <p:nvSpPr>
              <p:cNvPr id="9" name="Freeform 8"/>
              <p:cNvSpPr>
                <a:spLocks noEditPoints="1"/>
              </p:cNvSpPr>
              <p:nvPr/>
            </p:nvSpPr>
            <p:spPr bwMode="auto">
              <a:xfrm>
                <a:off x="6151715" y="2539877"/>
                <a:ext cx="1111250" cy="715962"/>
              </a:xfrm>
              <a:custGeom>
                <a:avLst/>
                <a:gdLst>
                  <a:gd name="T0" fmla="*/ 509 w 638"/>
                  <a:gd name="T1" fmla="*/ 411 h 411"/>
                  <a:gd name="T2" fmla="*/ 125 w 638"/>
                  <a:gd name="T3" fmla="*/ 411 h 411"/>
                  <a:gd name="T4" fmla="*/ 0 w 638"/>
                  <a:gd name="T5" fmla="*/ 292 h 411"/>
                  <a:gd name="T6" fmla="*/ 98 w 638"/>
                  <a:gd name="T7" fmla="*/ 177 h 411"/>
                  <a:gd name="T8" fmla="*/ 98 w 638"/>
                  <a:gd name="T9" fmla="*/ 175 h 411"/>
                  <a:gd name="T10" fmla="*/ 177 w 638"/>
                  <a:gd name="T11" fmla="*/ 31 h 411"/>
                  <a:gd name="T12" fmla="*/ 279 w 638"/>
                  <a:gd name="T13" fmla="*/ 0 h 411"/>
                  <a:gd name="T14" fmla="*/ 423 w 638"/>
                  <a:gd name="T15" fmla="*/ 73 h 411"/>
                  <a:gd name="T16" fmla="*/ 468 w 638"/>
                  <a:gd name="T17" fmla="*/ 63 h 411"/>
                  <a:gd name="T18" fmla="*/ 528 w 638"/>
                  <a:gd name="T19" fmla="*/ 79 h 411"/>
                  <a:gd name="T20" fmla="*/ 529 w 638"/>
                  <a:gd name="T21" fmla="*/ 79 h 411"/>
                  <a:gd name="T22" fmla="*/ 576 w 638"/>
                  <a:gd name="T23" fmla="*/ 162 h 411"/>
                  <a:gd name="T24" fmla="*/ 638 w 638"/>
                  <a:gd name="T25" fmla="*/ 274 h 411"/>
                  <a:gd name="T26" fmla="*/ 509 w 638"/>
                  <a:gd name="T27" fmla="*/ 411 h 411"/>
                  <a:gd name="T28" fmla="*/ 279 w 638"/>
                  <a:gd name="T29" fmla="*/ 16 h 411"/>
                  <a:gd name="T30" fmla="*/ 185 w 638"/>
                  <a:gd name="T31" fmla="*/ 44 h 411"/>
                  <a:gd name="T32" fmla="*/ 114 w 638"/>
                  <a:gd name="T33" fmla="*/ 175 h 411"/>
                  <a:gd name="T34" fmla="*/ 114 w 638"/>
                  <a:gd name="T35" fmla="*/ 190 h 411"/>
                  <a:gd name="T36" fmla="*/ 107 w 638"/>
                  <a:gd name="T37" fmla="*/ 191 h 411"/>
                  <a:gd name="T38" fmla="*/ 16 w 638"/>
                  <a:gd name="T39" fmla="*/ 292 h 411"/>
                  <a:gd name="T40" fmla="*/ 125 w 638"/>
                  <a:gd name="T41" fmla="*/ 395 h 411"/>
                  <a:gd name="T42" fmla="*/ 509 w 638"/>
                  <a:gd name="T43" fmla="*/ 395 h 411"/>
                  <a:gd name="T44" fmla="*/ 622 w 638"/>
                  <a:gd name="T45" fmla="*/ 274 h 411"/>
                  <a:gd name="T46" fmla="*/ 564 w 638"/>
                  <a:gd name="T47" fmla="*/ 173 h 411"/>
                  <a:gd name="T48" fmla="*/ 560 w 638"/>
                  <a:gd name="T49" fmla="*/ 171 h 411"/>
                  <a:gd name="T50" fmla="*/ 560 w 638"/>
                  <a:gd name="T51" fmla="*/ 166 h 411"/>
                  <a:gd name="T52" fmla="*/ 520 w 638"/>
                  <a:gd name="T53" fmla="*/ 93 h 411"/>
                  <a:gd name="T54" fmla="*/ 468 w 638"/>
                  <a:gd name="T55" fmla="*/ 79 h 411"/>
                  <a:gd name="T56" fmla="*/ 425 w 638"/>
                  <a:gd name="T57" fmla="*/ 90 h 411"/>
                  <a:gd name="T58" fmla="*/ 418 w 638"/>
                  <a:gd name="T59" fmla="*/ 94 h 411"/>
                  <a:gd name="T60" fmla="*/ 414 w 638"/>
                  <a:gd name="T61" fmla="*/ 87 h 411"/>
                  <a:gd name="T62" fmla="*/ 279 w 638"/>
                  <a:gd name="T63" fmla="*/ 1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8" h="411">
                    <a:moveTo>
                      <a:pt x="509" y="411"/>
                    </a:moveTo>
                    <a:cubicBezTo>
                      <a:pt x="125" y="411"/>
                      <a:pt x="125" y="411"/>
                      <a:pt x="125" y="411"/>
                    </a:cubicBezTo>
                    <a:cubicBezTo>
                      <a:pt x="55" y="411"/>
                      <a:pt x="0" y="358"/>
                      <a:pt x="0" y="292"/>
                    </a:cubicBezTo>
                    <a:cubicBezTo>
                      <a:pt x="0" y="233"/>
                      <a:pt x="50" y="186"/>
                      <a:pt x="98" y="177"/>
                    </a:cubicBezTo>
                    <a:cubicBezTo>
                      <a:pt x="98" y="175"/>
                      <a:pt x="98" y="175"/>
                      <a:pt x="98" y="175"/>
                    </a:cubicBezTo>
                    <a:cubicBezTo>
                      <a:pt x="98" y="117"/>
                      <a:pt x="128" y="62"/>
                      <a:pt x="177" y="31"/>
                    </a:cubicBezTo>
                    <a:cubicBezTo>
                      <a:pt x="211" y="10"/>
                      <a:pt x="245" y="0"/>
                      <a:pt x="279" y="0"/>
                    </a:cubicBezTo>
                    <a:cubicBezTo>
                      <a:pt x="337" y="0"/>
                      <a:pt x="392" y="28"/>
                      <a:pt x="423" y="73"/>
                    </a:cubicBezTo>
                    <a:cubicBezTo>
                      <a:pt x="440" y="65"/>
                      <a:pt x="456" y="63"/>
                      <a:pt x="468" y="63"/>
                    </a:cubicBezTo>
                    <a:cubicBezTo>
                      <a:pt x="489" y="63"/>
                      <a:pt x="511" y="69"/>
                      <a:pt x="528" y="79"/>
                    </a:cubicBezTo>
                    <a:cubicBezTo>
                      <a:pt x="529" y="79"/>
                      <a:pt x="529" y="79"/>
                      <a:pt x="529" y="79"/>
                    </a:cubicBezTo>
                    <a:cubicBezTo>
                      <a:pt x="558" y="98"/>
                      <a:pt x="575" y="128"/>
                      <a:pt x="576" y="162"/>
                    </a:cubicBezTo>
                    <a:cubicBezTo>
                      <a:pt x="615" y="187"/>
                      <a:pt x="638" y="228"/>
                      <a:pt x="638" y="274"/>
                    </a:cubicBezTo>
                    <a:cubicBezTo>
                      <a:pt x="638" y="348"/>
                      <a:pt x="579" y="411"/>
                      <a:pt x="509" y="411"/>
                    </a:cubicBezTo>
                    <a:close/>
                    <a:moveTo>
                      <a:pt x="279" y="16"/>
                    </a:moveTo>
                    <a:cubicBezTo>
                      <a:pt x="248" y="16"/>
                      <a:pt x="217" y="26"/>
                      <a:pt x="185" y="44"/>
                    </a:cubicBezTo>
                    <a:cubicBezTo>
                      <a:pt x="142" y="73"/>
                      <a:pt x="114" y="123"/>
                      <a:pt x="114" y="175"/>
                    </a:cubicBezTo>
                    <a:cubicBezTo>
                      <a:pt x="114" y="190"/>
                      <a:pt x="114" y="190"/>
                      <a:pt x="114" y="190"/>
                    </a:cubicBezTo>
                    <a:cubicBezTo>
                      <a:pt x="107" y="191"/>
                      <a:pt x="107" y="191"/>
                      <a:pt x="107" y="191"/>
                    </a:cubicBezTo>
                    <a:cubicBezTo>
                      <a:pt x="64" y="197"/>
                      <a:pt x="16" y="239"/>
                      <a:pt x="16" y="292"/>
                    </a:cubicBezTo>
                    <a:cubicBezTo>
                      <a:pt x="16" y="349"/>
                      <a:pt x="64" y="395"/>
                      <a:pt x="125" y="395"/>
                    </a:cubicBezTo>
                    <a:cubicBezTo>
                      <a:pt x="509" y="395"/>
                      <a:pt x="509" y="395"/>
                      <a:pt x="509" y="395"/>
                    </a:cubicBezTo>
                    <a:cubicBezTo>
                      <a:pt x="570" y="395"/>
                      <a:pt x="622" y="340"/>
                      <a:pt x="622" y="274"/>
                    </a:cubicBezTo>
                    <a:cubicBezTo>
                      <a:pt x="622" y="232"/>
                      <a:pt x="601" y="195"/>
                      <a:pt x="564" y="173"/>
                    </a:cubicBezTo>
                    <a:cubicBezTo>
                      <a:pt x="560" y="171"/>
                      <a:pt x="560" y="171"/>
                      <a:pt x="560" y="171"/>
                    </a:cubicBezTo>
                    <a:cubicBezTo>
                      <a:pt x="560" y="166"/>
                      <a:pt x="560" y="166"/>
                      <a:pt x="560" y="166"/>
                    </a:cubicBezTo>
                    <a:cubicBezTo>
                      <a:pt x="560" y="136"/>
                      <a:pt x="546" y="110"/>
                      <a:pt x="520" y="93"/>
                    </a:cubicBezTo>
                    <a:cubicBezTo>
                      <a:pt x="506" y="84"/>
                      <a:pt x="486" y="79"/>
                      <a:pt x="468" y="79"/>
                    </a:cubicBezTo>
                    <a:cubicBezTo>
                      <a:pt x="452" y="79"/>
                      <a:pt x="437" y="83"/>
                      <a:pt x="425" y="90"/>
                    </a:cubicBezTo>
                    <a:cubicBezTo>
                      <a:pt x="418" y="94"/>
                      <a:pt x="418" y="94"/>
                      <a:pt x="418" y="94"/>
                    </a:cubicBezTo>
                    <a:cubicBezTo>
                      <a:pt x="414" y="87"/>
                      <a:pt x="414" y="87"/>
                      <a:pt x="414" y="87"/>
                    </a:cubicBezTo>
                    <a:cubicBezTo>
                      <a:pt x="386" y="44"/>
                      <a:pt x="334" y="16"/>
                      <a:pt x="279" y="16"/>
                    </a:cubicBezTo>
                    <a:close/>
                  </a:path>
                </a:pathLst>
              </a:custGeom>
              <a:solidFill>
                <a:srgbClr val="4EB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nvGrpSpPr>
              <p:cNvPr id="10" name="Group 12"/>
              <p:cNvGrpSpPr>
                <a:grpSpLocks noChangeAspect="1"/>
              </p:cNvGrpSpPr>
              <p:nvPr/>
            </p:nvGrpSpPr>
            <p:grpSpPr bwMode="auto">
              <a:xfrm>
                <a:off x="8158314" y="1995364"/>
                <a:ext cx="808038" cy="1517649"/>
                <a:chOff x="4666" y="1418"/>
                <a:chExt cx="509" cy="956"/>
              </a:xfrm>
            </p:grpSpPr>
            <p:sp>
              <p:nvSpPr>
                <p:cNvPr id="17" name="AutoShape 11"/>
                <p:cNvSpPr>
                  <a:spLocks noChangeAspect="1" noChangeArrowheads="1" noTextEdit="1"/>
                </p:cNvSpPr>
                <p:nvPr/>
              </p:nvSpPr>
              <p:spPr bwMode="auto">
                <a:xfrm>
                  <a:off x="4666" y="1419"/>
                  <a:ext cx="509" cy="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8" name="Rectangle 13"/>
                <p:cNvSpPr>
                  <a:spLocks noChangeArrowheads="1"/>
                </p:cNvSpPr>
                <p:nvPr/>
              </p:nvSpPr>
              <p:spPr bwMode="auto">
                <a:xfrm>
                  <a:off x="4675" y="2160"/>
                  <a:ext cx="490" cy="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9" name="Rectangle 14"/>
                <p:cNvSpPr>
                  <a:spLocks noChangeArrowheads="1"/>
                </p:cNvSpPr>
                <p:nvPr/>
              </p:nvSpPr>
              <p:spPr bwMode="auto">
                <a:xfrm>
                  <a:off x="4675" y="1512"/>
                  <a:ext cx="491" cy="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20" name="Oval 15"/>
                <p:cNvSpPr>
                  <a:spLocks noChangeArrowheads="1"/>
                </p:cNvSpPr>
                <p:nvPr/>
              </p:nvSpPr>
              <p:spPr bwMode="auto">
                <a:xfrm>
                  <a:off x="4886" y="2225"/>
                  <a:ext cx="87" cy="8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21" name="Freeform 16"/>
                <p:cNvSpPr>
                  <a:spLocks noEditPoints="1"/>
                </p:cNvSpPr>
                <p:nvPr/>
              </p:nvSpPr>
              <p:spPr bwMode="auto">
                <a:xfrm>
                  <a:off x="4666" y="1418"/>
                  <a:ext cx="509" cy="956"/>
                </a:xfrm>
                <a:custGeom>
                  <a:avLst/>
                  <a:gdLst>
                    <a:gd name="T0" fmla="*/ 435 w 462"/>
                    <a:gd name="T1" fmla="*/ 871 h 871"/>
                    <a:gd name="T2" fmla="*/ 27 w 462"/>
                    <a:gd name="T3" fmla="*/ 871 h 871"/>
                    <a:gd name="T4" fmla="*/ 0 w 462"/>
                    <a:gd name="T5" fmla="*/ 844 h 871"/>
                    <a:gd name="T6" fmla="*/ 0 w 462"/>
                    <a:gd name="T7" fmla="*/ 27 h 871"/>
                    <a:gd name="T8" fmla="*/ 27 w 462"/>
                    <a:gd name="T9" fmla="*/ 0 h 871"/>
                    <a:gd name="T10" fmla="*/ 435 w 462"/>
                    <a:gd name="T11" fmla="*/ 0 h 871"/>
                    <a:gd name="T12" fmla="*/ 462 w 462"/>
                    <a:gd name="T13" fmla="*/ 27 h 871"/>
                    <a:gd name="T14" fmla="*/ 462 w 462"/>
                    <a:gd name="T15" fmla="*/ 844 h 871"/>
                    <a:gd name="T16" fmla="*/ 435 w 462"/>
                    <a:gd name="T17" fmla="*/ 871 h 871"/>
                    <a:gd name="T18" fmla="*/ 27 w 462"/>
                    <a:gd name="T19" fmla="*/ 16 h 871"/>
                    <a:gd name="T20" fmla="*/ 16 w 462"/>
                    <a:gd name="T21" fmla="*/ 27 h 871"/>
                    <a:gd name="T22" fmla="*/ 16 w 462"/>
                    <a:gd name="T23" fmla="*/ 844 h 871"/>
                    <a:gd name="T24" fmla="*/ 27 w 462"/>
                    <a:gd name="T25" fmla="*/ 855 h 871"/>
                    <a:gd name="T26" fmla="*/ 435 w 462"/>
                    <a:gd name="T27" fmla="*/ 855 h 871"/>
                    <a:gd name="T28" fmla="*/ 446 w 462"/>
                    <a:gd name="T29" fmla="*/ 844 h 871"/>
                    <a:gd name="T30" fmla="*/ 446 w 462"/>
                    <a:gd name="T31" fmla="*/ 27 h 871"/>
                    <a:gd name="T32" fmla="*/ 435 w 462"/>
                    <a:gd name="T33" fmla="*/ 16 h 871"/>
                    <a:gd name="T34" fmla="*/ 27 w 462"/>
                    <a:gd name="T35" fmla="*/ 16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2" h="871">
                      <a:moveTo>
                        <a:pt x="435" y="871"/>
                      </a:moveTo>
                      <a:cubicBezTo>
                        <a:pt x="27" y="871"/>
                        <a:pt x="27" y="871"/>
                        <a:pt x="27" y="871"/>
                      </a:cubicBezTo>
                      <a:cubicBezTo>
                        <a:pt x="12" y="871"/>
                        <a:pt x="0" y="859"/>
                        <a:pt x="0" y="844"/>
                      </a:cubicBezTo>
                      <a:cubicBezTo>
                        <a:pt x="0" y="27"/>
                        <a:pt x="0" y="27"/>
                        <a:pt x="0" y="27"/>
                      </a:cubicBezTo>
                      <a:cubicBezTo>
                        <a:pt x="0" y="12"/>
                        <a:pt x="12" y="0"/>
                        <a:pt x="27" y="0"/>
                      </a:cubicBezTo>
                      <a:cubicBezTo>
                        <a:pt x="435" y="0"/>
                        <a:pt x="435" y="0"/>
                        <a:pt x="435" y="0"/>
                      </a:cubicBezTo>
                      <a:cubicBezTo>
                        <a:pt x="450" y="0"/>
                        <a:pt x="462" y="12"/>
                        <a:pt x="462" y="27"/>
                      </a:cubicBezTo>
                      <a:cubicBezTo>
                        <a:pt x="462" y="844"/>
                        <a:pt x="462" y="844"/>
                        <a:pt x="462" y="844"/>
                      </a:cubicBezTo>
                      <a:cubicBezTo>
                        <a:pt x="462" y="859"/>
                        <a:pt x="450" y="871"/>
                        <a:pt x="435" y="871"/>
                      </a:cubicBezTo>
                      <a:close/>
                      <a:moveTo>
                        <a:pt x="27" y="16"/>
                      </a:moveTo>
                      <a:cubicBezTo>
                        <a:pt x="21" y="16"/>
                        <a:pt x="16" y="21"/>
                        <a:pt x="16" y="27"/>
                      </a:cubicBezTo>
                      <a:cubicBezTo>
                        <a:pt x="16" y="844"/>
                        <a:pt x="16" y="844"/>
                        <a:pt x="16" y="844"/>
                      </a:cubicBezTo>
                      <a:cubicBezTo>
                        <a:pt x="16" y="850"/>
                        <a:pt x="21" y="855"/>
                        <a:pt x="27" y="855"/>
                      </a:cubicBezTo>
                      <a:cubicBezTo>
                        <a:pt x="435" y="855"/>
                        <a:pt x="435" y="855"/>
                        <a:pt x="435" y="855"/>
                      </a:cubicBezTo>
                      <a:cubicBezTo>
                        <a:pt x="441" y="855"/>
                        <a:pt x="446" y="850"/>
                        <a:pt x="446" y="844"/>
                      </a:cubicBezTo>
                      <a:cubicBezTo>
                        <a:pt x="446" y="27"/>
                        <a:pt x="446" y="27"/>
                        <a:pt x="446" y="27"/>
                      </a:cubicBezTo>
                      <a:cubicBezTo>
                        <a:pt x="446" y="21"/>
                        <a:pt x="441" y="16"/>
                        <a:pt x="435" y="16"/>
                      </a:cubicBezTo>
                      <a:lnTo>
                        <a:pt x="27"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sp>
            <p:nvSpPr>
              <p:cNvPr id="11" name="Freeform 17"/>
              <p:cNvSpPr>
                <a:spLocks noEditPoints="1"/>
              </p:cNvSpPr>
              <p:nvPr/>
            </p:nvSpPr>
            <p:spPr bwMode="auto">
              <a:xfrm>
                <a:off x="8307539" y="2524002"/>
                <a:ext cx="509588" cy="333375"/>
              </a:xfrm>
              <a:custGeom>
                <a:avLst/>
                <a:gdLst>
                  <a:gd name="T0" fmla="*/ 229 w 292"/>
                  <a:gd name="T1" fmla="*/ 192 h 192"/>
                  <a:gd name="T2" fmla="*/ 61 w 292"/>
                  <a:gd name="T3" fmla="*/ 192 h 192"/>
                  <a:gd name="T4" fmla="*/ 0 w 292"/>
                  <a:gd name="T5" fmla="*/ 134 h 192"/>
                  <a:gd name="T6" fmla="*/ 43 w 292"/>
                  <a:gd name="T7" fmla="*/ 78 h 192"/>
                  <a:gd name="T8" fmla="*/ 80 w 292"/>
                  <a:gd name="T9" fmla="*/ 14 h 192"/>
                  <a:gd name="T10" fmla="*/ 129 w 292"/>
                  <a:gd name="T11" fmla="*/ 0 h 192"/>
                  <a:gd name="T12" fmla="*/ 194 w 292"/>
                  <a:gd name="T13" fmla="*/ 30 h 192"/>
                  <a:gd name="T14" fmla="*/ 211 w 292"/>
                  <a:gd name="T15" fmla="*/ 28 h 192"/>
                  <a:gd name="T16" fmla="*/ 241 w 292"/>
                  <a:gd name="T17" fmla="*/ 35 h 192"/>
                  <a:gd name="T18" fmla="*/ 241 w 292"/>
                  <a:gd name="T19" fmla="*/ 36 h 192"/>
                  <a:gd name="T20" fmla="*/ 265 w 292"/>
                  <a:gd name="T21" fmla="*/ 73 h 192"/>
                  <a:gd name="T22" fmla="*/ 292 w 292"/>
                  <a:gd name="T23" fmla="*/ 126 h 192"/>
                  <a:gd name="T24" fmla="*/ 229 w 292"/>
                  <a:gd name="T25" fmla="*/ 192 h 192"/>
                  <a:gd name="T26" fmla="*/ 129 w 292"/>
                  <a:gd name="T27" fmla="*/ 20 h 192"/>
                  <a:gd name="T28" fmla="*/ 91 w 292"/>
                  <a:gd name="T29" fmla="*/ 31 h 192"/>
                  <a:gd name="T30" fmla="*/ 63 w 292"/>
                  <a:gd name="T31" fmla="*/ 83 h 192"/>
                  <a:gd name="T32" fmla="*/ 63 w 292"/>
                  <a:gd name="T33" fmla="*/ 95 h 192"/>
                  <a:gd name="T34" fmla="*/ 54 w 292"/>
                  <a:gd name="T35" fmla="*/ 96 h 192"/>
                  <a:gd name="T36" fmla="*/ 20 w 292"/>
                  <a:gd name="T37" fmla="*/ 134 h 192"/>
                  <a:gd name="T38" fmla="*/ 61 w 292"/>
                  <a:gd name="T39" fmla="*/ 172 h 192"/>
                  <a:gd name="T40" fmla="*/ 229 w 292"/>
                  <a:gd name="T41" fmla="*/ 172 h 192"/>
                  <a:gd name="T42" fmla="*/ 272 w 292"/>
                  <a:gd name="T43" fmla="*/ 126 h 192"/>
                  <a:gd name="T44" fmla="*/ 250 w 292"/>
                  <a:gd name="T45" fmla="*/ 88 h 192"/>
                  <a:gd name="T46" fmla="*/ 245 w 292"/>
                  <a:gd name="T47" fmla="*/ 85 h 192"/>
                  <a:gd name="T48" fmla="*/ 245 w 292"/>
                  <a:gd name="T49" fmla="*/ 79 h 192"/>
                  <a:gd name="T50" fmla="*/ 230 w 292"/>
                  <a:gd name="T51" fmla="*/ 52 h 192"/>
                  <a:gd name="T52" fmla="*/ 211 w 292"/>
                  <a:gd name="T53" fmla="*/ 48 h 192"/>
                  <a:gd name="T54" fmla="*/ 196 w 292"/>
                  <a:gd name="T55" fmla="*/ 51 h 192"/>
                  <a:gd name="T56" fmla="*/ 187 w 292"/>
                  <a:gd name="T57" fmla="*/ 56 h 192"/>
                  <a:gd name="T58" fmla="*/ 182 w 292"/>
                  <a:gd name="T59" fmla="*/ 48 h 192"/>
                  <a:gd name="T60" fmla="*/ 129 w 292"/>
                  <a:gd name="T61" fmla="*/ 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2" h="192">
                    <a:moveTo>
                      <a:pt x="229" y="192"/>
                    </a:moveTo>
                    <a:cubicBezTo>
                      <a:pt x="61" y="192"/>
                      <a:pt x="61" y="192"/>
                      <a:pt x="61" y="192"/>
                    </a:cubicBezTo>
                    <a:cubicBezTo>
                      <a:pt x="27" y="192"/>
                      <a:pt x="0" y="167"/>
                      <a:pt x="0" y="134"/>
                    </a:cubicBezTo>
                    <a:cubicBezTo>
                      <a:pt x="0" y="107"/>
                      <a:pt x="21" y="85"/>
                      <a:pt x="43" y="78"/>
                    </a:cubicBezTo>
                    <a:cubicBezTo>
                      <a:pt x="45" y="53"/>
                      <a:pt x="59" y="28"/>
                      <a:pt x="80" y="14"/>
                    </a:cubicBezTo>
                    <a:cubicBezTo>
                      <a:pt x="97" y="5"/>
                      <a:pt x="113" y="0"/>
                      <a:pt x="129" y="0"/>
                    </a:cubicBezTo>
                    <a:cubicBezTo>
                      <a:pt x="154" y="0"/>
                      <a:pt x="178" y="11"/>
                      <a:pt x="194" y="30"/>
                    </a:cubicBezTo>
                    <a:cubicBezTo>
                      <a:pt x="200" y="28"/>
                      <a:pt x="207" y="28"/>
                      <a:pt x="211" y="28"/>
                    </a:cubicBezTo>
                    <a:cubicBezTo>
                      <a:pt x="222" y="28"/>
                      <a:pt x="232" y="30"/>
                      <a:pt x="241" y="35"/>
                    </a:cubicBezTo>
                    <a:cubicBezTo>
                      <a:pt x="241" y="36"/>
                      <a:pt x="241" y="36"/>
                      <a:pt x="241" y="36"/>
                    </a:cubicBezTo>
                    <a:cubicBezTo>
                      <a:pt x="255" y="44"/>
                      <a:pt x="263" y="58"/>
                      <a:pt x="265" y="73"/>
                    </a:cubicBezTo>
                    <a:cubicBezTo>
                      <a:pt x="282" y="86"/>
                      <a:pt x="292" y="105"/>
                      <a:pt x="292" y="126"/>
                    </a:cubicBezTo>
                    <a:cubicBezTo>
                      <a:pt x="292" y="162"/>
                      <a:pt x="263" y="192"/>
                      <a:pt x="229" y="192"/>
                    </a:cubicBezTo>
                    <a:close/>
                    <a:moveTo>
                      <a:pt x="129" y="20"/>
                    </a:moveTo>
                    <a:cubicBezTo>
                      <a:pt x="116" y="20"/>
                      <a:pt x="104" y="24"/>
                      <a:pt x="91" y="31"/>
                    </a:cubicBezTo>
                    <a:cubicBezTo>
                      <a:pt x="74" y="42"/>
                      <a:pt x="63" y="62"/>
                      <a:pt x="63" y="83"/>
                    </a:cubicBezTo>
                    <a:cubicBezTo>
                      <a:pt x="63" y="95"/>
                      <a:pt x="63" y="95"/>
                      <a:pt x="63" y="95"/>
                    </a:cubicBezTo>
                    <a:cubicBezTo>
                      <a:pt x="54" y="96"/>
                      <a:pt x="54" y="96"/>
                      <a:pt x="54" y="96"/>
                    </a:cubicBezTo>
                    <a:cubicBezTo>
                      <a:pt x="38" y="98"/>
                      <a:pt x="20" y="114"/>
                      <a:pt x="20" y="134"/>
                    </a:cubicBezTo>
                    <a:cubicBezTo>
                      <a:pt x="20" y="155"/>
                      <a:pt x="38" y="172"/>
                      <a:pt x="61" y="172"/>
                    </a:cubicBezTo>
                    <a:cubicBezTo>
                      <a:pt x="229" y="172"/>
                      <a:pt x="229" y="172"/>
                      <a:pt x="229" y="172"/>
                    </a:cubicBezTo>
                    <a:cubicBezTo>
                      <a:pt x="252" y="172"/>
                      <a:pt x="272" y="151"/>
                      <a:pt x="272" y="126"/>
                    </a:cubicBezTo>
                    <a:cubicBezTo>
                      <a:pt x="272" y="110"/>
                      <a:pt x="264" y="96"/>
                      <a:pt x="250" y="88"/>
                    </a:cubicBezTo>
                    <a:cubicBezTo>
                      <a:pt x="245" y="85"/>
                      <a:pt x="245" y="85"/>
                      <a:pt x="245" y="85"/>
                    </a:cubicBezTo>
                    <a:cubicBezTo>
                      <a:pt x="245" y="79"/>
                      <a:pt x="245" y="79"/>
                      <a:pt x="245" y="79"/>
                    </a:cubicBezTo>
                    <a:cubicBezTo>
                      <a:pt x="245" y="68"/>
                      <a:pt x="240" y="59"/>
                      <a:pt x="230" y="52"/>
                    </a:cubicBezTo>
                    <a:cubicBezTo>
                      <a:pt x="225" y="49"/>
                      <a:pt x="218" y="48"/>
                      <a:pt x="211" y="48"/>
                    </a:cubicBezTo>
                    <a:cubicBezTo>
                      <a:pt x="205" y="48"/>
                      <a:pt x="200" y="49"/>
                      <a:pt x="196" y="51"/>
                    </a:cubicBezTo>
                    <a:cubicBezTo>
                      <a:pt x="187" y="56"/>
                      <a:pt x="187" y="56"/>
                      <a:pt x="187" y="56"/>
                    </a:cubicBezTo>
                    <a:cubicBezTo>
                      <a:pt x="182" y="48"/>
                      <a:pt x="182" y="48"/>
                      <a:pt x="182" y="48"/>
                    </a:cubicBezTo>
                    <a:cubicBezTo>
                      <a:pt x="171" y="31"/>
                      <a:pt x="151" y="20"/>
                      <a:pt x="129" y="20"/>
                    </a:cubicBezTo>
                    <a:close/>
                  </a:path>
                </a:pathLst>
              </a:custGeom>
              <a:solidFill>
                <a:srgbClr val="4EB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nvGrpSpPr>
              <p:cNvPr id="12" name="Group 20"/>
              <p:cNvGrpSpPr>
                <a:grpSpLocks noChangeAspect="1"/>
              </p:cNvGrpSpPr>
              <p:nvPr/>
            </p:nvGrpSpPr>
            <p:grpSpPr bwMode="auto">
              <a:xfrm>
                <a:off x="3097365" y="1995365"/>
                <a:ext cx="2105025" cy="1449388"/>
                <a:chOff x="1478" y="1418"/>
                <a:chExt cx="1326" cy="913"/>
              </a:xfrm>
            </p:grpSpPr>
            <p:sp>
              <p:nvSpPr>
                <p:cNvPr id="14" name="Freeform 21"/>
                <p:cNvSpPr>
                  <a:spLocks noEditPoints="1"/>
                </p:cNvSpPr>
                <p:nvPr/>
              </p:nvSpPr>
              <p:spPr bwMode="auto">
                <a:xfrm>
                  <a:off x="1478" y="1418"/>
                  <a:ext cx="1326" cy="913"/>
                </a:xfrm>
                <a:custGeom>
                  <a:avLst/>
                  <a:gdLst>
                    <a:gd name="T0" fmla="*/ 1147 w 1209"/>
                    <a:gd name="T1" fmla="*/ 832 h 832"/>
                    <a:gd name="T2" fmla="*/ 58 w 1209"/>
                    <a:gd name="T3" fmla="*/ 832 h 832"/>
                    <a:gd name="T4" fmla="*/ 0 w 1209"/>
                    <a:gd name="T5" fmla="*/ 775 h 832"/>
                    <a:gd name="T6" fmla="*/ 0 w 1209"/>
                    <a:gd name="T7" fmla="*/ 58 h 832"/>
                    <a:gd name="T8" fmla="*/ 58 w 1209"/>
                    <a:gd name="T9" fmla="*/ 0 h 832"/>
                    <a:gd name="T10" fmla="*/ 1151 w 1209"/>
                    <a:gd name="T11" fmla="*/ 0 h 832"/>
                    <a:gd name="T12" fmla="*/ 1209 w 1209"/>
                    <a:gd name="T13" fmla="*/ 58 h 832"/>
                    <a:gd name="T14" fmla="*/ 1205 w 1209"/>
                    <a:gd name="T15" fmla="*/ 775 h 832"/>
                    <a:gd name="T16" fmla="*/ 1147 w 1209"/>
                    <a:gd name="T17" fmla="*/ 832 h 832"/>
                    <a:gd name="T18" fmla="*/ 58 w 1209"/>
                    <a:gd name="T19" fmla="*/ 16 h 832"/>
                    <a:gd name="T20" fmla="*/ 16 w 1209"/>
                    <a:gd name="T21" fmla="*/ 58 h 832"/>
                    <a:gd name="T22" fmla="*/ 16 w 1209"/>
                    <a:gd name="T23" fmla="*/ 775 h 832"/>
                    <a:gd name="T24" fmla="*/ 58 w 1209"/>
                    <a:gd name="T25" fmla="*/ 816 h 832"/>
                    <a:gd name="T26" fmla="*/ 1147 w 1209"/>
                    <a:gd name="T27" fmla="*/ 816 h 832"/>
                    <a:gd name="T28" fmla="*/ 1189 w 1209"/>
                    <a:gd name="T29" fmla="*/ 775 h 832"/>
                    <a:gd name="T30" fmla="*/ 1189 w 1209"/>
                    <a:gd name="T31" fmla="*/ 775 h 832"/>
                    <a:gd name="T32" fmla="*/ 1193 w 1209"/>
                    <a:gd name="T33" fmla="*/ 58 h 832"/>
                    <a:gd name="T34" fmla="*/ 1151 w 1209"/>
                    <a:gd name="T35" fmla="*/ 16 h 832"/>
                    <a:gd name="T36" fmla="*/ 58 w 1209"/>
                    <a:gd name="T37" fmla="*/ 16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09" h="832">
                      <a:moveTo>
                        <a:pt x="1147" y="832"/>
                      </a:moveTo>
                      <a:cubicBezTo>
                        <a:pt x="58" y="832"/>
                        <a:pt x="58" y="832"/>
                        <a:pt x="58" y="832"/>
                      </a:cubicBezTo>
                      <a:cubicBezTo>
                        <a:pt x="26" y="832"/>
                        <a:pt x="0" y="806"/>
                        <a:pt x="0" y="775"/>
                      </a:cubicBezTo>
                      <a:cubicBezTo>
                        <a:pt x="0" y="58"/>
                        <a:pt x="0" y="58"/>
                        <a:pt x="0" y="58"/>
                      </a:cubicBezTo>
                      <a:cubicBezTo>
                        <a:pt x="0" y="26"/>
                        <a:pt x="26" y="0"/>
                        <a:pt x="58" y="0"/>
                      </a:cubicBezTo>
                      <a:cubicBezTo>
                        <a:pt x="1151" y="0"/>
                        <a:pt x="1151" y="0"/>
                        <a:pt x="1151" y="0"/>
                      </a:cubicBezTo>
                      <a:cubicBezTo>
                        <a:pt x="1183" y="0"/>
                        <a:pt x="1209" y="26"/>
                        <a:pt x="1209" y="58"/>
                      </a:cubicBezTo>
                      <a:cubicBezTo>
                        <a:pt x="1205" y="775"/>
                        <a:pt x="1205" y="775"/>
                        <a:pt x="1205" y="775"/>
                      </a:cubicBezTo>
                      <a:cubicBezTo>
                        <a:pt x="1205" y="806"/>
                        <a:pt x="1179" y="832"/>
                        <a:pt x="1147" y="832"/>
                      </a:cubicBezTo>
                      <a:close/>
                      <a:moveTo>
                        <a:pt x="58" y="16"/>
                      </a:moveTo>
                      <a:cubicBezTo>
                        <a:pt x="35" y="16"/>
                        <a:pt x="16" y="35"/>
                        <a:pt x="16" y="58"/>
                      </a:cubicBezTo>
                      <a:cubicBezTo>
                        <a:pt x="16" y="775"/>
                        <a:pt x="16" y="775"/>
                        <a:pt x="16" y="775"/>
                      </a:cubicBezTo>
                      <a:cubicBezTo>
                        <a:pt x="16" y="798"/>
                        <a:pt x="35" y="816"/>
                        <a:pt x="58" y="816"/>
                      </a:cubicBezTo>
                      <a:cubicBezTo>
                        <a:pt x="1147" y="816"/>
                        <a:pt x="1147" y="816"/>
                        <a:pt x="1147" y="816"/>
                      </a:cubicBezTo>
                      <a:cubicBezTo>
                        <a:pt x="1170" y="816"/>
                        <a:pt x="1189" y="798"/>
                        <a:pt x="1189" y="775"/>
                      </a:cubicBezTo>
                      <a:cubicBezTo>
                        <a:pt x="1189" y="775"/>
                        <a:pt x="1189" y="775"/>
                        <a:pt x="1189" y="775"/>
                      </a:cubicBezTo>
                      <a:cubicBezTo>
                        <a:pt x="1193" y="58"/>
                        <a:pt x="1193" y="58"/>
                        <a:pt x="1193" y="58"/>
                      </a:cubicBezTo>
                      <a:cubicBezTo>
                        <a:pt x="1193" y="35"/>
                        <a:pt x="1174" y="16"/>
                        <a:pt x="1151" y="16"/>
                      </a:cubicBezTo>
                      <a:lnTo>
                        <a:pt x="58"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5" name="Freeform 22"/>
                <p:cNvSpPr>
                  <a:spLocks noEditPoints="1"/>
                </p:cNvSpPr>
                <p:nvPr/>
              </p:nvSpPr>
              <p:spPr bwMode="auto">
                <a:xfrm>
                  <a:off x="1613" y="1491"/>
                  <a:ext cx="1117" cy="766"/>
                </a:xfrm>
                <a:custGeom>
                  <a:avLst/>
                  <a:gdLst>
                    <a:gd name="T0" fmla="*/ 1113 w 1117"/>
                    <a:gd name="T1" fmla="*/ 766 h 766"/>
                    <a:gd name="T2" fmla="*/ 0 w 1117"/>
                    <a:gd name="T3" fmla="*/ 766 h 766"/>
                    <a:gd name="T4" fmla="*/ 0 w 1117"/>
                    <a:gd name="T5" fmla="*/ 0 h 766"/>
                    <a:gd name="T6" fmla="*/ 1117 w 1117"/>
                    <a:gd name="T7" fmla="*/ 0 h 766"/>
                    <a:gd name="T8" fmla="*/ 1113 w 1117"/>
                    <a:gd name="T9" fmla="*/ 766 h 766"/>
                    <a:gd name="T10" fmla="*/ 17 w 1117"/>
                    <a:gd name="T11" fmla="*/ 749 h 766"/>
                    <a:gd name="T12" fmla="*/ 1096 w 1117"/>
                    <a:gd name="T13" fmla="*/ 749 h 766"/>
                    <a:gd name="T14" fmla="*/ 1100 w 1117"/>
                    <a:gd name="T15" fmla="*/ 18 h 766"/>
                    <a:gd name="T16" fmla="*/ 17 w 1117"/>
                    <a:gd name="T17" fmla="*/ 18 h 766"/>
                    <a:gd name="T18" fmla="*/ 17 w 1117"/>
                    <a:gd name="T19" fmla="*/ 749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7" h="766">
                      <a:moveTo>
                        <a:pt x="1113" y="766"/>
                      </a:moveTo>
                      <a:lnTo>
                        <a:pt x="0" y="766"/>
                      </a:lnTo>
                      <a:lnTo>
                        <a:pt x="0" y="0"/>
                      </a:lnTo>
                      <a:lnTo>
                        <a:pt x="1117" y="0"/>
                      </a:lnTo>
                      <a:lnTo>
                        <a:pt x="1113" y="766"/>
                      </a:lnTo>
                      <a:close/>
                      <a:moveTo>
                        <a:pt x="17" y="749"/>
                      </a:moveTo>
                      <a:lnTo>
                        <a:pt x="1096" y="749"/>
                      </a:lnTo>
                      <a:lnTo>
                        <a:pt x="1100" y="18"/>
                      </a:lnTo>
                      <a:lnTo>
                        <a:pt x="17" y="18"/>
                      </a:lnTo>
                      <a:lnTo>
                        <a:pt x="17" y="74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16" name="Oval 23"/>
                <p:cNvSpPr>
                  <a:spLocks noChangeArrowheads="1"/>
                </p:cNvSpPr>
                <p:nvPr/>
              </p:nvSpPr>
              <p:spPr bwMode="auto">
                <a:xfrm>
                  <a:off x="1525" y="1847"/>
                  <a:ext cx="56" cy="5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sp>
            <p:nvSpPr>
              <p:cNvPr id="13" name="Freeform 24"/>
              <p:cNvSpPr>
                <a:spLocks noEditPoints="1"/>
              </p:cNvSpPr>
              <p:nvPr/>
            </p:nvSpPr>
            <p:spPr bwMode="auto">
              <a:xfrm>
                <a:off x="3746653" y="2428753"/>
                <a:ext cx="898525" cy="581025"/>
              </a:xfrm>
              <a:custGeom>
                <a:avLst/>
                <a:gdLst>
                  <a:gd name="T0" fmla="*/ 411 w 516"/>
                  <a:gd name="T1" fmla="*/ 333 h 333"/>
                  <a:gd name="T2" fmla="*/ 102 w 516"/>
                  <a:gd name="T3" fmla="*/ 333 h 333"/>
                  <a:gd name="T4" fmla="*/ 0 w 516"/>
                  <a:gd name="T5" fmla="*/ 236 h 333"/>
                  <a:gd name="T6" fmla="*/ 79 w 516"/>
                  <a:gd name="T7" fmla="*/ 142 h 333"/>
                  <a:gd name="T8" fmla="*/ 79 w 516"/>
                  <a:gd name="T9" fmla="*/ 142 h 333"/>
                  <a:gd name="T10" fmla="*/ 147 w 516"/>
                  <a:gd name="T11" fmla="*/ 25 h 333"/>
                  <a:gd name="T12" fmla="*/ 230 w 516"/>
                  <a:gd name="T13" fmla="*/ 0 h 333"/>
                  <a:gd name="T14" fmla="*/ 343 w 516"/>
                  <a:gd name="T15" fmla="*/ 58 h 333"/>
                  <a:gd name="T16" fmla="*/ 382 w 516"/>
                  <a:gd name="T17" fmla="*/ 51 h 333"/>
                  <a:gd name="T18" fmla="*/ 427 w 516"/>
                  <a:gd name="T19" fmla="*/ 64 h 333"/>
                  <a:gd name="T20" fmla="*/ 428 w 516"/>
                  <a:gd name="T21" fmla="*/ 64 h 333"/>
                  <a:gd name="T22" fmla="*/ 466 w 516"/>
                  <a:gd name="T23" fmla="*/ 131 h 333"/>
                  <a:gd name="T24" fmla="*/ 516 w 516"/>
                  <a:gd name="T25" fmla="*/ 222 h 333"/>
                  <a:gd name="T26" fmla="*/ 411 w 516"/>
                  <a:gd name="T27" fmla="*/ 333 h 333"/>
                  <a:gd name="T28" fmla="*/ 230 w 516"/>
                  <a:gd name="T29" fmla="*/ 16 h 333"/>
                  <a:gd name="T30" fmla="*/ 155 w 516"/>
                  <a:gd name="T31" fmla="*/ 39 h 333"/>
                  <a:gd name="T32" fmla="*/ 95 w 516"/>
                  <a:gd name="T33" fmla="*/ 142 h 333"/>
                  <a:gd name="T34" fmla="*/ 95 w 516"/>
                  <a:gd name="T35" fmla="*/ 156 h 333"/>
                  <a:gd name="T36" fmla="*/ 88 w 516"/>
                  <a:gd name="T37" fmla="*/ 157 h 333"/>
                  <a:gd name="T38" fmla="*/ 16 w 516"/>
                  <a:gd name="T39" fmla="*/ 236 h 333"/>
                  <a:gd name="T40" fmla="*/ 102 w 516"/>
                  <a:gd name="T41" fmla="*/ 317 h 333"/>
                  <a:gd name="T42" fmla="*/ 411 w 516"/>
                  <a:gd name="T43" fmla="*/ 317 h 333"/>
                  <a:gd name="T44" fmla="*/ 500 w 516"/>
                  <a:gd name="T45" fmla="*/ 222 h 333"/>
                  <a:gd name="T46" fmla="*/ 454 w 516"/>
                  <a:gd name="T47" fmla="*/ 142 h 333"/>
                  <a:gd name="T48" fmla="*/ 450 w 516"/>
                  <a:gd name="T49" fmla="*/ 140 h 333"/>
                  <a:gd name="T50" fmla="*/ 450 w 516"/>
                  <a:gd name="T51" fmla="*/ 135 h 333"/>
                  <a:gd name="T52" fmla="*/ 419 w 516"/>
                  <a:gd name="T53" fmla="*/ 77 h 333"/>
                  <a:gd name="T54" fmla="*/ 382 w 516"/>
                  <a:gd name="T55" fmla="*/ 67 h 333"/>
                  <a:gd name="T56" fmla="*/ 344 w 516"/>
                  <a:gd name="T57" fmla="*/ 75 h 333"/>
                  <a:gd name="T58" fmla="*/ 337 w 516"/>
                  <a:gd name="T59" fmla="*/ 79 h 333"/>
                  <a:gd name="T60" fmla="*/ 333 w 516"/>
                  <a:gd name="T61" fmla="*/ 73 h 333"/>
                  <a:gd name="T62" fmla="*/ 230 w 516"/>
                  <a:gd name="T63" fmla="*/ 16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6" h="333">
                    <a:moveTo>
                      <a:pt x="411" y="333"/>
                    </a:moveTo>
                    <a:cubicBezTo>
                      <a:pt x="102" y="333"/>
                      <a:pt x="102" y="333"/>
                      <a:pt x="102" y="333"/>
                    </a:cubicBezTo>
                    <a:cubicBezTo>
                      <a:pt x="45" y="333"/>
                      <a:pt x="0" y="291"/>
                      <a:pt x="0" y="236"/>
                    </a:cubicBezTo>
                    <a:cubicBezTo>
                      <a:pt x="0" y="188"/>
                      <a:pt x="40" y="151"/>
                      <a:pt x="79" y="142"/>
                    </a:cubicBezTo>
                    <a:cubicBezTo>
                      <a:pt x="79" y="142"/>
                      <a:pt x="79" y="142"/>
                      <a:pt x="79" y="142"/>
                    </a:cubicBezTo>
                    <a:cubicBezTo>
                      <a:pt x="79" y="97"/>
                      <a:pt x="105" y="52"/>
                      <a:pt x="147" y="25"/>
                    </a:cubicBezTo>
                    <a:cubicBezTo>
                      <a:pt x="175" y="9"/>
                      <a:pt x="203" y="0"/>
                      <a:pt x="230" y="0"/>
                    </a:cubicBezTo>
                    <a:cubicBezTo>
                      <a:pt x="276" y="0"/>
                      <a:pt x="316" y="21"/>
                      <a:pt x="343" y="58"/>
                    </a:cubicBezTo>
                    <a:cubicBezTo>
                      <a:pt x="355" y="53"/>
                      <a:pt x="371" y="51"/>
                      <a:pt x="382" y="51"/>
                    </a:cubicBezTo>
                    <a:cubicBezTo>
                      <a:pt x="398" y="51"/>
                      <a:pt x="412" y="55"/>
                      <a:pt x="427" y="64"/>
                    </a:cubicBezTo>
                    <a:cubicBezTo>
                      <a:pt x="428" y="64"/>
                      <a:pt x="428" y="64"/>
                      <a:pt x="428" y="64"/>
                    </a:cubicBezTo>
                    <a:cubicBezTo>
                      <a:pt x="451" y="79"/>
                      <a:pt x="465" y="104"/>
                      <a:pt x="466" y="131"/>
                    </a:cubicBezTo>
                    <a:cubicBezTo>
                      <a:pt x="498" y="151"/>
                      <a:pt x="516" y="185"/>
                      <a:pt x="516" y="222"/>
                    </a:cubicBezTo>
                    <a:cubicBezTo>
                      <a:pt x="516" y="282"/>
                      <a:pt x="468" y="333"/>
                      <a:pt x="411" y="333"/>
                    </a:cubicBezTo>
                    <a:close/>
                    <a:moveTo>
                      <a:pt x="230" y="16"/>
                    </a:moveTo>
                    <a:cubicBezTo>
                      <a:pt x="206" y="16"/>
                      <a:pt x="180" y="24"/>
                      <a:pt x="155" y="39"/>
                    </a:cubicBezTo>
                    <a:cubicBezTo>
                      <a:pt x="119" y="62"/>
                      <a:pt x="95" y="103"/>
                      <a:pt x="95" y="142"/>
                    </a:cubicBezTo>
                    <a:cubicBezTo>
                      <a:pt x="95" y="156"/>
                      <a:pt x="95" y="156"/>
                      <a:pt x="95" y="156"/>
                    </a:cubicBezTo>
                    <a:cubicBezTo>
                      <a:pt x="88" y="157"/>
                      <a:pt x="88" y="157"/>
                      <a:pt x="88" y="157"/>
                    </a:cubicBezTo>
                    <a:cubicBezTo>
                      <a:pt x="54" y="161"/>
                      <a:pt x="16" y="195"/>
                      <a:pt x="16" y="236"/>
                    </a:cubicBezTo>
                    <a:cubicBezTo>
                      <a:pt x="16" y="282"/>
                      <a:pt x="54" y="317"/>
                      <a:pt x="102" y="317"/>
                    </a:cubicBezTo>
                    <a:cubicBezTo>
                      <a:pt x="411" y="317"/>
                      <a:pt x="411" y="317"/>
                      <a:pt x="411" y="317"/>
                    </a:cubicBezTo>
                    <a:cubicBezTo>
                      <a:pt x="459" y="317"/>
                      <a:pt x="500" y="274"/>
                      <a:pt x="500" y="222"/>
                    </a:cubicBezTo>
                    <a:cubicBezTo>
                      <a:pt x="500" y="189"/>
                      <a:pt x="483" y="160"/>
                      <a:pt x="454" y="142"/>
                    </a:cubicBezTo>
                    <a:cubicBezTo>
                      <a:pt x="450" y="140"/>
                      <a:pt x="450" y="140"/>
                      <a:pt x="450" y="140"/>
                    </a:cubicBezTo>
                    <a:cubicBezTo>
                      <a:pt x="450" y="135"/>
                      <a:pt x="450" y="135"/>
                      <a:pt x="450" y="135"/>
                    </a:cubicBezTo>
                    <a:cubicBezTo>
                      <a:pt x="450" y="112"/>
                      <a:pt x="439" y="91"/>
                      <a:pt x="419" y="77"/>
                    </a:cubicBezTo>
                    <a:cubicBezTo>
                      <a:pt x="406" y="70"/>
                      <a:pt x="395" y="67"/>
                      <a:pt x="382" y="67"/>
                    </a:cubicBezTo>
                    <a:cubicBezTo>
                      <a:pt x="371" y="67"/>
                      <a:pt x="354" y="69"/>
                      <a:pt x="344" y="75"/>
                    </a:cubicBezTo>
                    <a:cubicBezTo>
                      <a:pt x="337" y="79"/>
                      <a:pt x="337" y="79"/>
                      <a:pt x="337" y="79"/>
                    </a:cubicBezTo>
                    <a:cubicBezTo>
                      <a:pt x="333" y="73"/>
                      <a:pt x="333" y="73"/>
                      <a:pt x="333" y="73"/>
                    </a:cubicBezTo>
                    <a:cubicBezTo>
                      <a:pt x="310" y="37"/>
                      <a:pt x="273" y="16"/>
                      <a:pt x="230" y="16"/>
                    </a:cubicBezTo>
                    <a:close/>
                  </a:path>
                </a:pathLst>
              </a:custGeom>
              <a:solidFill>
                <a:srgbClr val="4EB1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grpSp>
      </p:grpSp>
      <p:sp>
        <p:nvSpPr>
          <p:cNvPr id="27" name="Title 4">
            <a:extLst>
              <a:ext uri="{FF2B5EF4-FFF2-40B4-BE49-F238E27FC236}">
                <a16:creationId xmlns:a16="http://schemas.microsoft.com/office/drawing/2014/main" xmlns="" id="{23630F9D-8D26-427B-9225-888507C4E540}"/>
              </a:ext>
            </a:extLst>
          </p:cNvPr>
          <p:cNvSpPr txBox="1">
            <a:spLocks/>
          </p:cNvSpPr>
          <p:nvPr/>
        </p:nvSpPr>
        <p:spPr>
          <a:xfrm>
            <a:off x="448469" y="4206452"/>
            <a:ext cx="11189226" cy="1828786"/>
          </a:xfrm>
          <a:prstGeom prst="rect">
            <a:avLst/>
          </a:prstGeom>
          <a:noFill/>
        </p:spPr>
        <p:txBody>
          <a:bodyPr vert="horz" wrap="square" lIns="146304" tIns="91440" rIns="146304" bIns="91440" rtlCol="0" anchor="t" anchorCtr="0">
            <a:noAutofit/>
          </a:bodyPr>
          <a:lstStyle>
            <a:lvl1pPr algn="l" defTabSz="932742" rtl="0" eaLnBrk="1" latinLnBrk="0" hangingPunct="1">
              <a:lnSpc>
                <a:spcPct val="90000"/>
              </a:lnSpc>
              <a:spcBef>
                <a:spcPct val="0"/>
              </a:spcBef>
              <a:buNone/>
              <a:defRPr lang="en-US" sz="5400" b="0" kern="1200" cap="none" spc="-100" baseline="0">
                <a:ln w="3175">
                  <a:noFill/>
                </a:ln>
                <a:gradFill>
                  <a:gsLst>
                    <a:gs pos="100000">
                      <a:schemeClr val="tx2"/>
                    </a:gs>
                    <a:gs pos="0">
                      <a:schemeClr val="tx2"/>
                    </a:gs>
                  </a:gsLst>
                  <a:lin ang="5400000" scaled="0"/>
                </a:gradFill>
                <a:effectLst/>
                <a:latin typeface="+mj-lt"/>
                <a:ea typeface="+mn-ea"/>
                <a:cs typeface="Segoe UI" pitchFamily="34" charset="0"/>
              </a:defRPr>
            </a:lvl1pPr>
          </a:lstStyle>
          <a:p>
            <a:r>
              <a:rPr lang="en-US" sz="2400" dirty="0">
                <a:solidFill>
                  <a:schemeClr val="tx1"/>
                </a:solidFill>
              </a:rPr>
              <a:t>Continuous Everything – Build, Test, Deploy, Monitor, Repeat. </a:t>
            </a:r>
          </a:p>
        </p:txBody>
      </p:sp>
      <p:grpSp>
        <p:nvGrpSpPr>
          <p:cNvPr id="2" name="Group 1"/>
          <p:cNvGrpSpPr/>
          <p:nvPr/>
        </p:nvGrpSpPr>
        <p:grpSpPr>
          <a:xfrm>
            <a:off x="639332" y="4993321"/>
            <a:ext cx="2909780" cy="417149"/>
            <a:chOff x="1274763" y="4993322"/>
            <a:chExt cx="2967680" cy="425450"/>
          </a:xfrm>
        </p:grpSpPr>
        <p:pic>
          <p:nvPicPr>
            <p:cNvPr id="28" name="picture">
              <a:extLst>
                <a:ext uri="{FF2B5EF4-FFF2-40B4-BE49-F238E27FC236}">
                  <a16:creationId xmlns:a16="http://schemas.microsoft.com/office/drawing/2014/main" xmlns="" id="{FF181873-EBC9-4CCA-B9C2-455400C5334B}"/>
                </a:ext>
              </a:extLst>
            </p:cNvPr>
            <p:cNvPicPr/>
            <p:nvPr/>
          </p:nvPicPr>
          <p:blipFill>
            <a:blip r:embed="rId3">
              <a:extLst>
                <a:ext uri="{28A0092B-C50C-407E-A947-70E740481C1C}">
                  <a14:useLocalDpi xmlns:a14="http://schemas.microsoft.com/office/drawing/2010/main" val="0"/>
                </a:ext>
              </a:extLst>
            </a:blip>
            <a:stretch>
              <a:fillRect/>
            </a:stretch>
          </p:blipFill>
          <p:spPr>
            <a:xfrm>
              <a:off x="1274763" y="5015776"/>
              <a:ext cx="428625" cy="380542"/>
            </a:xfrm>
            <a:prstGeom prst="rect">
              <a:avLst/>
            </a:prstGeom>
          </p:spPr>
        </p:pic>
        <p:pic>
          <p:nvPicPr>
            <p:cNvPr id="29" name="picture">
              <a:extLst>
                <a:ext uri="{FF2B5EF4-FFF2-40B4-BE49-F238E27FC236}">
                  <a16:creationId xmlns:a16="http://schemas.microsoft.com/office/drawing/2014/main" xmlns="" id="{38216DD2-AD04-4F87-A5DC-C4C84357C17A}"/>
                </a:ext>
              </a:extLst>
            </p:cNvPr>
            <p:cNvPicPr/>
            <p:nvPr/>
          </p:nvPicPr>
          <p:blipFill>
            <a:blip r:embed="rId4">
              <a:extLst>
                <a:ext uri="{28A0092B-C50C-407E-A947-70E740481C1C}">
                  <a14:useLocalDpi xmlns:a14="http://schemas.microsoft.com/office/drawing/2010/main" val="0"/>
                </a:ext>
              </a:extLst>
            </a:blip>
            <a:stretch>
              <a:fillRect/>
            </a:stretch>
          </p:blipFill>
          <p:spPr>
            <a:xfrm>
              <a:off x="1939290" y="5126880"/>
              <a:ext cx="461645" cy="158334"/>
            </a:xfrm>
            <a:prstGeom prst="rect">
              <a:avLst/>
            </a:prstGeom>
          </p:spPr>
        </p:pic>
        <p:pic>
          <p:nvPicPr>
            <p:cNvPr id="30" name="picture">
              <a:extLst>
                <a:ext uri="{FF2B5EF4-FFF2-40B4-BE49-F238E27FC236}">
                  <a16:creationId xmlns:a16="http://schemas.microsoft.com/office/drawing/2014/main" xmlns="" id="{184A014F-AC23-430B-8E22-A70B390FF117}"/>
                </a:ext>
              </a:extLst>
            </p:cNvPr>
            <p:cNvPicPr/>
            <p:nvPr/>
          </p:nvPicPr>
          <p:blipFill>
            <a:blip r:embed="rId5">
              <a:extLst>
                <a:ext uri="{28A0092B-C50C-407E-A947-70E740481C1C}">
                  <a14:useLocalDpi xmlns:a14="http://schemas.microsoft.com/office/drawing/2010/main" val="0"/>
                </a:ext>
              </a:extLst>
            </a:blip>
            <a:stretch>
              <a:fillRect/>
            </a:stretch>
          </p:blipFill>
          <p:spPr>
            <a:xfrm>
              <a:off x="2656273" y="4993322"/>
              <a:ext cx="311018" cy="425450"/>
            </a:xfrm>
            <a:prstGeom prst="rect">
              <a:avLst/>
            </a:prstGeom>
          </p:spPr>
        </p:pic>
        <p:pic>
          <p:nvPicPr>
            <p:cNvPr id="31" name="picture">
              <a:extLst>
                <a:ext uri="{FF2B5EF4-FFF2-40B4-BE49-F238E27FC236}">
                  <a16:creationId xmlns:a16="http://schemas.microsoft.com/office/drawing/2014/main" xmlns="" id="{C9C31E96-B62B-492F-800B-062BC422F0F3}"/>
                </a:ext>
              </a:extLst>
            </p:cNvPr>
            <p:cNvPicPr/>
            <p:nvPr/>
          </p:nvPicPr>
          <p:blipFill>
            <a:blip r:embed="rId6">
              <a:extLst>
                <a:ext uri="{28A0092B-C50C-407E-A947-70E740481C1C}">
                  <a14:useLocalDpi xmlns:a14="http://schemas.microsoft.com/office/drawing/2010/main" val="0"/>
                </a:ext>
              </a:extLst>
            </a:blip>
            <a:stretch>
              <a:fillRect/>
            </a:stretch>
          </p:blipFill>
          <p:spPr>
            <a:xfrm>
              <a:off x="3222629" y="5024723"/>
              <a:ext cx="401955" cy="362648"/>
            </a:xfrm>
            <a:prstGeom prst="rect">
              <a:avLst/>
            </a:prstGeom>
          </p:spPr>
        </p:pic>
        <p:pic>
          <p:nvPicPr>
            <p:cNvPr id="32" name="picture">
              <a:extLst>
                <a:ext uri="{FF2B5EF4-FFF2-40B4-BE49-F238E27FC236}">
                  <a16:creationId xmlns:a16="http://schemas.microsoft.com/office/drawing/2014/main" xmlns="" id="{1E0CA0EA-81A6-45B8-A5FB-CEA6E68F0C01}"/>
                </a:ext>
              </a:extLst>
            </p:cNvPr>
            <p:cNvPicPr/>
            <p:nvPr/>
          </p:nvPicPr>
          <p:blipFill>
            <a:blip r:embed="rId7">
              <a:extLst>
                <a:ext uri="{28A0092B-C50C-407E-A947-70E740481C1C}">
                  <a14:useLocalDpi xmlns:a14="http://schemas.microsoft.com/office/drawing/2010/main" val="0"/>
                </a:ext>
              </a:extLst>
            </a:blip>
            <a:stretch>
              <a:fillRect/>
            </a:stretch>
          </p:blipFill>
          <p:spPr>
            <a:xfrm>
              <a:off x="3829058" y="5022455"/>
              <a:ext cx="413385" cy="367185"/>
            </a:xfrm>
            <a:prstGeom prst="rect">
              <a:avLst/>
            </a:prstGeom>
          </p:spPr>
        </p:pic>
      </p:grpSp>
    </p:spTree>
    <p:extLst>
      <p:ext uri="{BB962C8B-B14F-4D97-AF65-F5344CB8AC3E}">
        <p14:creationId xmlns:p14="http://schemas.microsoft.com/office/powerpoint/2010/main" val="28636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bwMode="auto">
          <a:xfrm>
            <a:off x="882" y="980"/>
            <a:ext cx="12434711" cy="699256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4" name="Group 3"/>
          <p:cNvGrpSpPr/>
          <p:nvPr/>
        </p:nvGrpSpPr>
        <p:grpSpPr>
          <a:xfrm>
            <a:off x="6217914" y="1414403"/>
            <a:ext cx="2984653" cy="5587525"/>
            <a:chOff x="6095683" y="1371600"/>
            <a:chExt cx="2926396" cy="5478463"/>
          </a:xfrm>
        </p:grpSpPr>
        <p:sp>
          <p:nvSpPr>
            <p:cNvPr id="15" name="Rectangle 14"/>
            <p:cNvSpPr/>
            <p:nvPr/>
          </p:nvSpPr>
          <p:spPr bwMode="auto">
            <a:xfrm>
              <a:off x="6095999" y="1371600"/>
              <a:ext cx="2926080" cy="3962400"/>
            </a:xfrm>
            <a:prstGeom prst="rect">
              <a:avLst/>
            </a:prstGeom>
            <a:solidFill>
              <a:srgbClr val="5C2D91"/>
            </a:solidFill>
            <a:ln w="9525" cap="flat" cmpd="sng" algn="ctr">
              <a:solidFill>
                <a:schemeClr val="bg1"/>
              </a:solidFill>
              <a:prstDash val="solid"/>
              <a:headEnd type="none" w="med" len="med"/>
              <a:tailEnd type="none" w="med" len="med"/>
            </a:ln>
            <a:effectLst/>
          </p:spPr>
          <p:txBody>
            <a:bodyPr rot="0" spcFirstLastPara="0" vertOverflow="overflow" horzOverflow="overflow" vert="horz" wrap="square" lIns="139891" tIns="792713" rIns="186521" bIns="149217" numCol="1" spcCol="0" rtlCol="0" fromWordArt="0" anchor="t" anchorCtr="0" forceAA="0" compatLnSpc="1">
              <a:prstTxWarp prst="textNoShape">
                <a:avLst/>
              </a:prstTxWarp>
              <a:noAutofit/>
            </a:bodyPr>
            <a:lstStyle/>
            <a:p>
              <a:pPr defTabSz="951028" fontAlgn="base">
                <a:lnSpc>
                  <a:spcPct val="110000"/>
                </a:lnSpc>
                <a:spcBef>
                  <a:spcPct val="0"/>
                </a:spcBef>
                <a:spcAft>
                  <a:spcPct val="0"/>
                </a:spcAft>
                <a:defRPr/>
              </a:pPr>
              <a:r>
                <a:rPr lang="en-US" sz="1836" kern="0">
                  <a:solidFill>
                    <a:srgbClr val="FFFFFF"/>
                  </a:solidFill>
                  <a:latin typeface="Segoe UI"/>
                  <a:cs typeface="Segoe UI Semibold" panose="020B0702040204020203" pitchFamily="34" charset="0"/>
                </a:rPr>
                <a:t>Walmart is re-defining the next generation of retail growth and is the best-positioned retailer to win at the convergence of digital and physical retail.</a:t>
              </a:r>
            </a:p>
          </p:txBody>
        </p:sp>
        <p:sp>
          <p:nvSpPr>
            <p:cNvPr id="16" name="Rectangle 15"/>
            <p:cNvSpPr/>
            <p:nvPr/>
          </p:nvSpPr>
          <p:spPr>
            <a:xfrm>
              <a:off x="6096000" y="4719935"/>
              <a:ext cx="2070874" cy="469103"/>
            </a:xfrm>
            <a:prstGeom prst="rect">
              <a:avLst/>
            </a:prstGeom>
          </p:spPr>
          <p:txBody>
            <a:bodyPr wrap="square" lIns="186521">
              <a:spAutoFit/>
            </a:bodyPr>
            <a:lstStyle/>
            <a:p>
              <a:pPr defTabSz="951304">
                <a:defRPr/>
              </a:pPr>
              <a:r>
                <a:rPr lang="fr-FR" sz="1224"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Doug </a:t>
              </a:r>
              <a:r>
                <a:rPr lang="fr-FR" sz="1224" kern="0" err="1">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McMillon</a:t>
              </a:r>
              <a:r>
                <a:rPr lang="fr-FR" sz="1224"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
              </a:r>
              <a:br>
                <a:rPr lang="fr-FR" sz="1224"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fr-FR" sz="1224" i="1" kern="0">
                  <a:solidFill>
                    <a:srgbClr val="FFFFFF"/>
                  </a:solidFill>
                  <a:latin typeface="Segoe UI"/>
                  <a:cs typeface="Segoe UI Semibold" panose="020B0702040204020203" pitchFamily="34" charset="0"/>
                </a:rPr>
                <a:t>CEO, </a:t>
              </a:r>
              <a:r>
                <a:rPr lang="fr-FR" sz="1224" i="1" kern="0" err="1">
                  <a:solidFill>
                    <a:srgbClr val="FFFFFF"/>
                  </a:solidFill>
                  <a:latin typeface="Segoe UI"/>
                  <a:cs typeface="Segoe UI Semibold" panose="020B0702040204020203" pitchFamily="34" charset="0"/>
                </a:rPr>
                <a:t>Walmart</a:t>
              </a:r>
              <a:endParaRPr lang="fr-FR" sz="1224" i="1" kern="0">
                <a:solidFill>
                  <a:srgbClr val="FFFFFF"/>
                </a:solidFill>
                <a:latin typeface="Segoe UI"/>
                <a:cs typeface="Segoe UI Semibold" panose="020B0702040204020203" pitchFamily="34" charset="0"/>
              </a:endParaRPr>
            </a:p>
          </p:txBody>
        </p:sp>
        <p:sp>
          <p:nvSpPr>
            <p:cNvPr id="17" name="Rectangle 16"/>
            <p:cNvSpPr/>
            <p:nvPr/>
          </p:nvSpPr>
          <p:spPr bwMode="auto">
            <a:xfrm>
              <a:off x="6095683" y="5334000"/>
              <a:ext cx="2926080" cy="1516063"/>
            </a:xfrm>
            <a:prstGeom prst="rect">
              <a:avLst/>
            </a:prstGeom>
            <a:solidFill>
              <a:schemeClr val="accent1"/>
            </a:solidFill>
            <a:ln w="9525" cap="flat" cmpd="sng" algn="ctr">
              <a:solidFill>
                <a:schemeClr val="bg1"/>
              </a:solidFill>
              <a:prstDash val="solid"/>
              <a:headEnd type="none" w="med" len="med"/>
              <a:tailEnd type="none" w="med" len="med"/>
            </a:ln>
            <a:effectLst/>
          </p:spPr>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040" i="1" kern="0">
                <a:gradFill>
                  <a:gsLst>
                    <a:gs pos="0">
                      <a:srgbClr val="FFFFFF"/>
                    </a:gs>
                    <a:gs pos="100000">
                      <a:srgbClr val="FFFFFF"/>
                    </a:gs>
                  </a:gsLst>
                  <a:lin ang="5400000" scaled="0"/>
                </a:gradFill>
                <a:latin typeface="Segoe UI Light"/>
                <a:cs typeface="Segoe UI Semibold" panose="020B0702040204020203" pitchFamily="34" charset="0"/>
              </a:endParaRPr>
            </a:p>
          </p:txBody>
        </p:sp>
        <p:sp>
          <p:nvSpPr>
            <p:cNvPr id="18" name="Rectangle 17"/>
            <p:cNvSpPr/>
            <p:nvPr/>
          </p:nvSpPr>
          <p:spPr>
            <a:xfrm>
              <a:off x="6096000" y="1371600"/>
              <a:ext cx="786113" cy="1096775"/>
            </a:xfrm>
            <a:prstGeom prst="rect">
              <a:avLst/>
            </a:prstGeom>
          </p:spPr>
          <p:txBody>
            <a:bodyPr wrap="none">
              <a:spAutoFit/>
            </a:bodyPr>
            <a:lstStyle/>
            <a:p>
              <a:pPr defTabSz="951304">
                <a:defRPr/>
              </a:pPr>
              <a:r>
                <a:rPr lang="en-US" sz="6527" kern="0" spc="-10">
                  <a:ln w="3175">
                    <a:noFill/>
                  </a:ln>
                  <a:solidFill>
                    <a:srgbClr val="FFFFFF"/>
                  </a:solidFill>
                  <a:latin typeface="Rockwell Extra Bold" panose="02060903040505020403" pitchFamily="18" charset="0"/>
                  <a:cs typeface="Segoe UI" pitchFamily="34" charset="0"/>
                </a:rPr>
                <a:t>“</a:t>
              </a:r>
              <a:endParaRPr lang="en-US" sz="6527" kern="0">
                <a:solidFill>
                  <a:srgbClr val="FFFFFF"/>
                </a:solidFill>
                <a:latin typeface="Segoe UI"/>
              </a:endParaRPr>
            </a:p>
          </p:txBody>
        </p:sp>
        <p:pic>
          <p:nvPicPr>
            <p:cNvPr id="19" name="Picture 18"/>
            <p:cNvPicPr>
              <a:picLocks noChangeAspect="1"/>
            </p:cNvPicPr>
            <p:nvPr/>
          </p:nvPicPr>
          <p:blipFill>
            <a:blip r:embed="rId3"/>
            <a:stretch>
              <a:fillRect/>
            </a:stretch>
          </p:blipFill>
          <p:spPr>
            <a:xfrm>
              <a:off x="6719916" y="5940137"/>
              <a:ext cx="1677614" cy="430599"/>
            </a:xfrm>
            <a:prstGeom prst="rect">
              <a:avLst/>
            </a:prstGeom>
          </p:spPr>
        </p:pic>
      </p:grpSp>
      <p:grpSp>
        <p:nvGrpSpPr>
          <p:cNvPr id="2" name="Group 1"/>
          <p:cNvGrpSpPr/>
          <p:nvPr/>
        </p:nvGrpSpPr>
        <p:grpSpPr>
          <a:xfrm>
            <a:off x="249576" y="1414403"/>
            <a:ext cx="2984331" cy="5587525"/>
            <a:chOff x="243840" y="1371600"/>
            <a:chExt cx="2926080" cy="5478463"/>
          </a:xfrm>
        </p:grpSpPr>
        <p:sp>
          <p:nvSpPr>
            <p:cNvPr id="8" name="Rectangle 7"/>
            <p:cNvSpPr/>
            <p:nvPr/>
          </p:nvSpPr>
          <p:spPr bwMode="auto">
            <a:xfrm>
              <a:off x="243840" y="1371600"/>
              <a:ext cx="2926080" cy="3962400"/>
            </a:xfrm>
            <a:prstGeom prst="rect">
              <a:avLst/>
            </a:prstGeom>
            <a:solidFill>
              <a:srgbClr val="5C2D91"/>
            </a:solidFill>
            <a:ln w="9525" cap="flat" cmpd="sng" algn="ctr">
              <a:solidFill>
                <a:schemeClr val="bg1"/>
              </a:solidFill>
              <a:prstDash val="solid"/>
              <a:headEnd type="none" w="med" len="med"/>
              <a:tailEnd type="none" w="med" len="med"/>
            </a:ln>
            <a:effectLst/>
          </p:spPr>
          <p:txBody>
            <a:bodyPr rot="0" spcFirstLastPara="0" vertOverflow="overflow" horzOverflow="overflow" vert="horz" wrap="square" lIns="139891" tIns="792713" rIns="186521" bIns="149217" numCol="1" spcCol="0" rtlCol="0" fromWordArt="0" anchor="t" anchorCtr="0" forceAA="0" compatLnSpc="1">
              <a:prstTxWarp prst="textNoShape">
                <a:avLst/>
              </a:prstTxWarp>
              <a:noAutofit/>
            </a:bodyPr>
            <a:lstStyle/>
            <a:p>
              <a:pPr defTabSz="951028" fontAlgn="base">
                <a:spcBef>
                  <a:spcPct val="0"/>
                </a:spcBef>
                <a:spcAft>
                  <a:spcPct val="0"/>
                </a:spcAft>
                <a:defRPr/>
              </a:pPr>
              <a:r>
                <a:rPr lang="en-US" sz="1836" kern="0" dirty="0">
                  <a:solidFill>
                    <a:srgbClr val="FFFFFF"/>
                  </a:solidFill>
                  <a:latin typeface="Segoe UI"/>
                  <a:cs typeface="Segoe UI Semibold" panose="020B0702040204020203" pitchFamily="34" charset="0"/>
                </a:rPr>
                <a:t>Silicon Valley is coming. We are going to work hard to make our services as seamless and competitive as theirs.</a:t>
              </a:r>
            </a:p>
          </p:txBody>
        </p:sp>
        <p:sp>
          <p:nvSpPr>
            <p:cNvPr id="9" name="Rectangle 8"/>
            <p:cNvSpPr/>
            <p:nvPr/>
          </p:nvSpPr>
          <p:spPr>
            <a:xfrm>
              <a:off x="243840" y="4719935"/>
              <a:ext cx="2070874" cy="469103"/>
            </a:xfrm>
            <a:prstGeom prst="rect">
              <a:avLst/>
            </a:prstGeom>
          </p:spPr>
          <p:txBody>
            <a:bodyPr wrap="square" lIns="186521">
              <a:spAutoFit/>
            </a:bodyPr>
            <a:lstStyle/>
            <a:p>
              <a:pPr defTabSz="951304">
                <a:defRPr/>
              </a:pPr>
              <a:r>
                <a:rPr lang="fr-FR" sz="1224" kern="0">
                  <a:solidFill>
                    <a:srgbClr val="FFFFFF"/>
                  </a:solidFill>
                  <a:latin typeface="Segoe UI Semibold" panose="020B0702040204020203" pitchFamily="34" charset="0"/>
                  <a:cs typeface="Segoe UI Semibold" panose="020B0702040204020203" pitchFamily="34" charset="0"/>
                </a:rPr>
                <a:t>Jamie </a:t>
              </a:r>
              <a:r>
                <a:rPr lang="fr-FR" sz="1224" kern="0" err="1">
                  <a:solidFill>
                    <a:srgbClr val="FFFFFF"/>
                  </a:solidFill>
                  <a:latin typeface="Segoe UI Semibold" panose="020B0702040204020203" pitchFamily="34" charset="0"/>
                  <a:cs typeface="Segoe UI Semibold" panose="020B0702040204020203" pitchFamily="34" charset="0"/>
                </a:rPr>
                <a:t>Dimon</a:t>
              </a:r>
              <a:r>
                <a:rPr lang="fr-FR" sz="1224" kern="0">
                  <a:solidFill>
                    <a:srgbClr val="505050"/>
                  </a:solidFill>
                  <a:latin typeface="Segoe UI"/>
                  <a:cs typeface="Segoe UI Semibold" panose="020B0702040204020203" pitchFamily="34" charset="0"/>
                </a:rPr>
                <a:t/>
              </a:r>
              <a:br>
                <a:rPr lang="fr-FR" sz="1224" kern="0">
                  <a:solidFill>
                    <a:srgbClr val="505050"/>
                  </a:solidFill>
                  <a:latin typeface="Segoe UI"/>
                  <a:cs typeface="Segoe UI Semibold" panose="020B0702040204020203" pitchFamily="34" charset="0"/>
                </a:rPr>
              </a:br>
              <a:r>
                <a:rPr lang="fr-FR" sz="1224" i="1" kern="0">
                  <a:solidFill>
                    <a:srgbClr val="FFFFFF"/>
                  </a:solidFill>
                  <a:latin typeface="Segoe UI"/>
                  <a:cs typeface="Segoe UI Semibold" panose="020B0702040204020203" pitchFamily="34" charset="0"/>
                </a:rPr>
                <a:t>CEO, JP Morgan</a:t>
              </a:r>
              <a:endParaRPr lang="en-US" sz="1836" kern="0">
                <a:solidFill>
                  <a:srgbClr val="FFFFFF"/>
                </a:solidFill>
                <a:latin typeface="Segoe UI"/>
              </a:endParaRPr>
            </a:p>
          </p:txBody>
        </p:sp>
        <p:sp>
          <p:nvSpPr>
            <p:cNvPr id="11" name="Rectangle 10"/>
            <p:cNvSpPr/>
            <p:nvPr/>
          </p:nvSpPr>
          <p:spPr bwMode="auto">
            <a:xfrm>
              <a:off x="243840" y="5334000"/>
              <a:ext cx="2926080" cy="1516063"/>
            </a:xfrm>
            <a:prstGeom prst="rect">
              <a:avLst/>
            </a:prstGeom>
            <a:solidFill>
              <a:schemeClr val="accent1"/>
            </a:solidFill>
            <a:ln w="9525" cap="flat" cmpd="sng" algn="ctr">
              <a:solidFill>
                <a:schemeClr val="bg1"/>
              </a:solidFill>
              <a:prstDash val="solid"/>
              <a:headEnd type="none" w="med" len="med"/>
              <a:tailEnd type="none" w="med" len="med"/>
            </a:ln>
            <a:effectLst/>
          </p:spPr>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040"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endParaRPr>
            </a:p>
          </p:txBody>
        </p:sp>
        <p:sp>
          <p:nvSpPr>
            <p:cNvPr id="13" name="Rectangle 12"/>
            <p:cNvSpPr/>
            <p:nvPr/>
          </p:nvSpPr>
          <p:spPr>
            <a:xfrm>
              <a:off x="243840" y="1371600"/>
              <a:ext cx="786113" cy="1096775"/>
            </a:xfrm>
            <a:prstGeom prst="rect">
              <a:avLst/>
            </a:prstGeom>
          </p:spPr>
          <p:txBody>
            <a:bodyPr wrap="none">
              <a:spAutoFit/>
            </a:bodyPr>
            <a:lstStyle/>
            <a:p>
              <a:pPr defTabSz="951304">
                <a:defRPr/>
              </a:pPr>
              <a:r>
                <a:rPr lang="en-US" sz="6527" kern="0" spc="-10" dirty="0">
                  <a:ln w="3175">
                    <a:noFill/>
                  </a:ln>
                  <a:solidFill>
                    <a:srgbClr val="FFFFFF"/>
                  </a:solidFill>
                  <a:latin typeface="Rockwell Extra Bold" panose="02060903040505020403" pitchFamily="18" charset="0"/>
                  <a:cs typeface="Segoe UI" pitchFamily="34" charset="0"/>
                </a:rPr>
                <a:t>“</a:t>
              </a:r>
              <a:endParaRPr lang="en-US" sz="6527" kern="0" dirty="0">
                <a:solidFill>
                  <a:srgbClr val="FFFFFF"/>
                </a:solidFill>
                <a:latin typeface="Segoe UI"/>
              </a:endParaRPr>
            </a:p>
          </p:txBody>
        </p:sp>
        <p:pic>
          <p:nvPicPr>
            <p:cNvPr id="20" name="Picture 19"/>
            <p:cNvPicPr>
              <a:picLocks noChangeAspect="1"/>
            </p:cNvPicPr>
            <p:nvPr/>
          </p:nvPicPr>
          <p:blipFill rotWithShape="1">
            <a:blip r:embed="rId4"/>
            <a:srcRect t="34467" b="37447"/>
            <a:stretch/>
          </p:blipFill>
          <p:spPr>
            <a:xfrm>
              <a:off x="670560" y="5969728"/>
              <a:ext cx="1983676" cy="371417"/>
            </a:xfrm>
            <a:prstGeom prst="rect">
              <a:avLst/>
            </a:prstGeom>
          </p:spPr>
        </p:pic>
      </p:grpSp>
      <p:grpSp>
        <p:nvGrpSpPr>
          <p:cNvPr id="5" name="Group 4"/>
          <p:cNvGrpSpPr/>
          <p:nvPr/>
        </p:nvGrpSpPr>
        <p:grpSpPr>
          <a:xfrm>
            <a:off x="9202568" y="1414403"/>
            <a:ext cx="2984331" cy="5587525"/>
            <a:chOff x="9022080" y="1371600"/>
            <a:chExt cx="2926080" cy="5478463"/>
          </a:xfrm>
        </p:grpSpPr>
        <p:sp>
          <p:nvSpPr>
            <p:cNvPr id="7" name="Rectangle 6"/>
            <p:cNvSpPr/>
            <p:nvPr/>
          </p:nvSpPr>
          <p:spPr bwMode="auto">
            <a:xfrm>
              <a:off x="9022080" y="1371600"/>
              <a:ext cx="2926080" cy="3962400"/>
            </a:xfrm>
            <a:prstGeom prst="rect">
              <a:avLst/>
            </a:prstGeom>
            <a:solidFill>
              <a:srgbClr val="5C2D91"/>
            </a:solidFill>
            <a:ln w="9525" cap="flat" cmpd="sng" algn="ctr">
              <a:solidFill>
                <a:schemeClr val="bg1"/>
              </a:solidFill>
              <a:prstDash val="solid"/>
              <a:headEnd type="none" w="med" len="med"/>
              <a:tailEnd type="none" w="med" len="med"/>
            </a:ln>
            <a:effectLst/>
          </p:spPr>
          <p:txBody>
            <a:bodyPr rot="0" spcFirstLastPara="0" vertOverflow="overflow" horzOverflow="overflow" vert="horz" wrap="square" lIns="139891" tIns="792713" rIns="139891" bIns="149217" numCol="1" spcCol="0" rtlCol="0" fromWordArt="0" anchor="t" anchorCtr="0" forceAA="0" compatLnSpc="1">
              <a:prstTxWarp prst="textNoShape">
                <a:avLst/>
              </a:prstTxWarp>
              <a:noAutofit/>
            </a:bodyPr>
            <a:lstStyle/>
            <a:p>
              <a:pPr defTabSz="951028" fontAlgn="base">
                <a:lnSpc>
                  <a:spcPct val="110000"/>
                </a:lnSpc>
                <a:spcBef>
                  <a:spcPct val="0"/>
                </a:spcBef>
                <a:spcAft>
                  <a:spcPct val="0"/>
                </a:spcAft>
                <a:defRPr/>
              </a:pPr>
              <a:r>
                <a:rPr lang="en-US" sz="1836" kern="0">
                  <a:gradFill>
                    <a:gsLst>
                      <a:gs pos="0">
                        <a:srgbClr val="FFFFFF"/>
                      </a:gs>
                      <a:gs pos="100000">
                        <a:srgbClr val="FFFFFF"/>
                      </a:gs>
                    </a:gsLst>
                    <a:lin ang="5400000" scaled="0"/>
                  </a:gradFill>
                  <a:latin typeface="Segoe UI"/>
                  <a:cs typeface="Segoe UI Semibold" panose="020B0702040204020203" pitchFamily="34" charset="0"/>
                </a:rPr>
                <a:t>It's about looking ahead to the changes coming to the automobile business, particularly from potential ‘disruptors’ in Silicon Valley - and preparing Ford to thrive through those changes.</a:t>
              </a:r>
            </a:p>
          </p:txBody>
        </p:sp>
        <p:sp>
          <p:nvSpPr>
            <p:cNvPr id="10" name="Rectangle 9"/>
            <p:cNvSpPr/>
            <p:nvPr/>
          </p:nvSpPr>
          <p:spPr>
            <a:xfrm>
              <a:off x="9022080" y="4719935"/>
              <a:ext cx="2070874" cy="469103"/>
            </a:xfrm>
            <a:prstGeom prst="rect">
              <a:avLst/>
            </a:prstGeom>
          </p:spPr>
          <p:txBody>
            <a:bodyPr wrap="square" lIns="186521">
              <a:spAutoFit/>
            </a:bodyPr>
            <a:lstStyle/>
            <a:p>
              <a:pPr defTabSz="951304">
                <a:defRPr/>
              </a:pPr>
              <a:r>
                <a:rPr lang="en-US" sz="1224"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Mark Fields</a:t>
              </a:r>
              <a:br>
                <a:rPr lang="en-US" sz="1224"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en-US" sz="1224" i="1" kern="0" spc="-20">
                  <a:solidFill>
                    <a:srgbClr val="FFFFFF"/>
                  </a:solidFill>
                  <a:latin typeface="Segoe UI"/>
                  <a:cs typeface="Segoe UI Semibold" panose="020B0702040204020203" pitchFamily="34" charset="0"/>
                </a:rPr>
                <a:t>CEO, Ford Motor Company</a:t>
              </a:r>
            </a:p>
          </p:txBody>
        </p:sp>
        <p:sp>
          <p:nvSpPr>
            <p:cNvPr id="12" name="Rectangle 11"/>
            <p:cNvSpPr/>
            <p:nvPr/>
          </p:nvSpPr>
          <p:spPr bwMode="auto">
            <a:xfrm>
              <a:off x="9022080" y="5334000"/>
              <a:ext cx="2926080" cy="1516063"/>
            </a:xfrm>
            <a:prstGeom prst="rect">
              <a:avLst/>
            </a:prstGeom>
            <a:solidFill>
              <a:schemeClr val="accent1"/>
            </a:solidFill>
            <a:ln w="9525" cap="flat" cmpd="sng" algn="ctr">
              <a:solidFill>
                <a:schemeClr val="bg1"/>
              </a:solidFill>
              <a:prstDash val="solid"/>
              <a:headEnd type="none" w="med" len="med"/>
              <a:tailEnd type="none" w="med" len="med"/>
            </a:ln>
            <a:effectLst/>
          </p:spPr>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040"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endParaRPr>
            </a:p>
          </p:txBody>
        </p:sp>
        <p:sp>
          <p:nvSpPr>
            <p:cNvPr id="14" name="Rectangle 13"/>
            <p:cNvSpPr/>
            <p:nvPr/>
          </p:nvSpPr>
          <p:spPr>
            <a:xfrm>
              <a:off x="9022080" y="1371600"/>
              <a:ext cx="786113" cy="1096775"/>
            </a:xfrm>
            <a:prstGeom prst="rect">
              <a:avLst/>
            </a:prstGeom>
          </p:spPr>
          <p:txBody>
            <a:bodyPr wrap="none">
              <a:spAutoFit/>
            </a:bodyPr>
            <a:lstStyle/>
            <a:p>
              <a:pPr defTabSz="951304">
                <a:defRPr/>
              </a:pPr>
              <a:r>
                <a:rPr lang="en-US" sz="6527" kern="0" spc="-10">
                  <a:ln w="3175">
                    <a:noFill/>
                  </a:ln>
                  <a:solidFill>
                    <a:srgbClr val="FFFFFF"/>
                  </a:solidFill>
                  <a:latin typeface="Rockwell Extra Bold" panose="02060903040505020403" pitchFamily="18" charset="0"/>
                  <a:cs typeface="Segoe UI" pitchFamily="34" charset="0"/>
                </a:rPr>
                <a:t>“</a:t>
              </a:r>
              <a:endParaRPr lang="en-US" sz="6527" kern="0">
                <a:solidFill>
                  <a:srgbClr val="FFFFFF"/>
                </a:solidFill>
                <a:latin typeface="Segoe UI"/>
              </a:endParaRPr>
            </a:p>
          </p:txBody>
        </p:sp>
        <p:pic>
          <p:nvPicPr>
            <p:cNvPr id="21" name="Picture 20"/>
            <p:cNvPicPr>
              <a:picLocks noChangeAspect="1"/>
            </p:cNvPicPr>
            <p:nvPr/>
          </p:nvPicPr>
          <p:blipFill>
            <a:blip r:embed="rId5"/>
            <a:stretch>
              <a:fillRect/>
            </a:stretch>
          </p:blipFill>
          <p:spPr>
            <a:xfrm>
              <a:off x="9822180" y="5757673"/>
              <a:ext cx="1325880" cy="795527"/>
            </a:xfrm>
            <a:prstGeom prst="rect">
              <a:avLst/>
            </a:prstGeom>
          </p:spPr>
        </p:pic>
      </p:grpSp>
      <p:grpSp>
        <p:nvGrpSpPr>
          <p:cNvPr id="3" name="Group 2"/>
          <p:cNvGrpSpPr/>
          <p:nvPr/>
        </p:nvGrpSpPr>
        <p:grpSpPr>
          <a:xfrm>
            <a:off x="3233583" y="1414403"/>
            <a:ext cx="2984936" cy="5587525"/>
            <a:chOff x="3169603" y="1371600"/>
            <a:chExt cx="2926674" cy="5478463"/>
          </a:xfrm>
        </p:grpSpPr>
        <p:sp>
          <p:nvSpPr>
            <p:cNvPr id="22" name="Rectangle 21"/>
            <p:cNvSpPr/>
            <p:nvPr/>
          </p:nvSpPr>
          <p:spPr bwMode="auto">
            <a:xfrm>
              <a:off x="3170197" y="1371600"/>
              <a:ext cx="2926080" cy="3962400"/>
            </a:xfrm>
            <a:prstGeom prst="rect">
              <a:avLst/>
            </a:prstGeom>
            <a:solidFill>
              <a:srgbClr val="5C2D91"/>
            </a:solidFill>
            <a:ln w="9525" cap="flat" cmpd="sng" algn="ctr">
              <a:solidFill>
                <a:schemeClr val="bg1"/>
              </a:solidFill>
              <a:prstDash val="solid"/>
              <a:headEnd type="none" w="med" len="med"/>
              <a:tailEnd type="none" w="med" len="med"/>
            </a:ln>
            <a:effectLst/>
          </p:spPr>
          <p:txBody>
            <a:bodyPr rot="0" spcFirstLastPara="0" vertOverflow="overflow" horzOverflow="overflow" vert="horz" wrap="square" lIns="139891" tIns="792713" rIns="0" bIns="149217" numCol="1" spcCol="0" rtlCol="0" fromWordArt="0" anchor="t" anchorCtr="0" forceAA="0" compatLnSpc="1">
              <a:prstTxWarp prst="textNoShape">
                <a:avLst/>
              </a:prstTxWarp>
              <a:noAutofit/>
            </a:bodyPr>
            <a:lstStyle/>
            <a:p>
              <a:pPr defTabSz="951028" fontAlgn="base">
                <a:spcBef>
                  <a:spcPct val="0"/>
                </a:spcBef>
                <a:spcAft>
                  <a:spcPct val="0"/>
                </a:spcAft>
                <a:defRPr/>
              </a:pPr>
              <a:r>
                <a:rPr lang="en-US" sz="1836" kern="0">
                  <a:solidFill>
                    <a:srgbClr val="FFFFFF"/>
                  </a:solidFill>
                  <a:latin typeface="Segoe UI"/>
                  <a:cs typeface="Segoe UI Semibold" panose="020B0702040204020203" pitchFamily="34" charset="0"/>
                </a:rPr>
                <a:t>We are putting 70% of our applications in the cloud to improve flexibility. And, we are launching truly game-changing applications to improve efficiency.</a:t>
              </a:r>
            </a:p>
          </p:txBody>
        </p:sp>
        <p:sp>
          <p:nvSpPr>
            <p:cNvPr id="23" name="Rectangle 22"/>
            <p:cNvSpPr/>
            <p:nvPr/>
          </p:nvSpPr>
          <p:spPr>
            <a:xfrm>
              <a:off x="3170197" y="4719935"/>
              <a:ext cx="2070874" cy="469103"/>
            </a:xfrm>
            <a:prstGeom prst="rect">
              <a:avLst/>
            </a:prstGeom>
          </p:spPr>
          <p:txBody>
            <a:bodyPr wrap="square" lIns="186521">
              <a:spAutoFit/>
            </a:bodyPr>
            <a:lstStyle/>
            <a:p>
              <a:pPr defTabSz="951304">
                <a:defRPr/>
              </a:pPr>
              <a:r>
                <a:rPr lang="fr-FR" sz="1224"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Jeffrey </a:t>
              </a:r>
              <a:r>
                <a:rPr lang="fr-FR" sz="1224" kern="0" err="1">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Immelt</a:t>
              </a:r>
              <a:r>
                <a:rPr lang="fr-FR" sz="1224"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
              </a:r>
              <a:br>
                <a:rPr lang="fr-FR" sz="1224"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fr-FR" sz="1224" i="1" kern="0">
                  <a:solidFill>
                    <a:srgbClr val="FFFFFF"/>
                  </a:solidFill>
                  <a:latin typeface="Segoe UI"/>
                  <a:cs typeface="Segoe UI Semibold" panose="020B0702040204020203" pitchFamily="34" charset="0"/>
                </a:rPr>
                <a:t>CEO, GE</a:t>
              </a:r>
            </a:p>
          </p:txBody>
        </p:sp>
        <p:sp>
          <p:nvSpPr>
            <p:cNvPr id="24" name="Rectangle 23"/>
            <p:cNvSpPr/>
            <p:nvPr/>
          </p:nvSpPr>
          <p:spPr bwMode="auto">
            <a:xfrm>
              <a:off x="3169603" y="5334000"/>
              <a:ext cx="2926080" cy="1516063"/>
            </a:xfrm>
            <a:prstGeom prst="rect">
              <a:avLst/>
            </a:prstGeom>
            <a:solidFill>
              <a:schemeClr val="accent1"/>
            </a:solidFill>
            <a:ln w="9525" cap="flat" cmpd="sng" algn="ctr">
              <a:solidFill>
                <a:schemeClr val="bg1"/>
              </a:solidFill>
              <a:prstDash val="solid"/>
              <a:headEnd type="none" w="med" len="med"/>
              <a:tailEnd type="none" w="med" len="med"/>
            </a:ln>
            <a:effectLst/>
          </p:spPr>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040" kern="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endParaRPr>
            </a:p>
          </p:txBody>
        </p:sp>
        <p:sp>
          <p:nvSpPr>
            <p:cNvPr id="25" name="Rectangle 24"/>
            <p:cNvSpPr/>
            <p:nvPr/>
          </p:nvSpPr>
          <p:spPr>
            <a:xfrm>
              <a:off x="3170197" y="1371600"/>
              <a:ext cx="786113" cy="1096775"/>
            </a:xfrm>
            <a:prstGeom prst="rect">
              <a:avLst/>
            </a:prstGeom>
          </p:spPr>
          <p:txBody>
            <a:bodyPr wrap="none">
              <a:spAutoFit/>
            </a:bodyPr>
            <a:lstStyle/>
            <a:p>
              <a:pPr defTabSz="951304">
                <a:defRPr/>
              </a:pPr>
              <a:r>
                <a:rPr lang="en-US" sz="6527" kern="0" spc="-10">
                  <a:ln w="3175">
                    <a:noFill/>
                  </a:ln>
                  <a:solidFill>
                    <a:srgbClr val="FFFFFF"/>
                  </a:solidFill>
                  <a:latin typeface="Rockwell Extra Bold" panose="02060903040505020403" pitchFamily="18" charset="0"/>
                  <a:cs typeface="Segoe UI" pitchFamily="34" charset="0"/>
                </a:rPr>
                <a:t>“</a:t>
              </a:r>
              <a:endParaRPr lang="en-US" sz="6527" kern="0">
                <a:solidFill>
                  <a:srgbClr val="FFFFFF"/>
                </a:solidFill>
                <a:latin typeface="Segoe UI"/>
              </a:endParaRPr>
            </a:p>
          </p:txBody>
        </p:sp>
        <p:pic>
          <p:nvPicPr>
            <p:cNvPr id="26" name="Picture 25"/>
            <p:cNvPicPr>
              <a:picLocks noChangeAspect="1"/>
            </p:cNvPicPr>
            <p:nvPr/>
          </p:nvPicPr>
          <p:blipFill>
            <a:blip r:embed="rId6"/>
            <a:stretch>
              <a:fillRect/>
            </a:stretch>
          </p:blipFill>
          <p:spPr>
            <a:xfrm>
              <a:off x="4270108" y="5791200"/>
              <a:ext cx="667652" cy="666306"/>
            </a:xfrm>
            <a:prstGeom prst="rect">
              <a:avLst/>
            </a:prstGeom>
          </p:spPr>
        </p:pic>
      </p:grpSp>
      <p:sp>
        <p:nvSpPr>
          <p:cNvPr id="27" name="Title 3"/>
          <p:cNvSpPr>
            <a:spLocks noGrp="1"/>
          </p:cNvSpPr>
          <p:nvPr>
            <p:ph type="title"/>
          </p:nvPr>
        </p:nvSpPr>
        <p:spPr/>
        <p:txBody>
          <a:bodyPr/>
          <a:lstStyle/>
          <a:p>
            <a:r>
              <a:rPr lang="en-US">
                <a:solidFill>
                  <a:schemeClr val="tx1"/>
                </a:solidFill>
              </a:rPr>
              <a:t>Businesses are rapidly </a:t>
            </a:r>
            <a:r>
              <a:rPr lang="en-US" i="1" err="1">
                <a:solidFill>
                  <a:schemeClr val="tx1"/>
                </a:solidFill>
              </a:rPr>
              <a:t>appifying</a:t>
            </a:r>
            <a:endParaRPr lang="en-US" i="1">
              <a:solidFill>
                <a:schemeClr val="tx1"/>
              </a:solidFill>
            </a:endParaRPr>
          </a:p>
        </p:txBody>
      </p:sp>
    </p:spTree>
    <p:extLst>
      <p:ext uri="{BB962C8B-B14F-4D97-AF65-F5344CB8AC3E}">
        <p14:creationId xmlns:p14="http://schemas.microsoft.com/office/powerpoint/2010/main" val="7977659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solidFill>
                  <a:schemeClr val="bg1"/>
                </a:solidFill>
              </a:rPr>
              <a:t>Businesses create a multitude of apps</a:t>
            </a:r>
          </a:p>
        </p:txBody>
      </p:sp>
      <p:pic>
        <p:nvPicPr>
          <p:cNvPr id="231" name="Picture 2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8526" y="2241688"/>
            <a:ext cx="2344461" cy="2344461"/>
          </a:xfrm>
          <a:prstGeom prst="rect">
            <a:avLst/>
          </a:prstGeom>
        </p:spPr>
      </p:pic>
      <p:sp>
        <p:nvSpPr>
          <p:cNvPr id="236" name="Rectangle 235"/>
          <p:cNvSpPr/>
          <p:nvPr/>
        </p:nvSpPr>
        <p:spPr>
          <a:xfrm flipH="1">
            <a:off x="1292272" y="1542529"/>
            <a:ext cx="2440715" cy="470856"/>
          </a:xfrm>
          <a:prstGeom prst="rect">
            <a:avLst/>
          </a:prstGeom>
        </p:spPr>
        <p:txBody>
          <a:bodyPr wrap="square" lIns="186521" tIns="149217" bIns="149217">
            <a:spAutoFit/>
          </a:bodyPr>
          <a:lstStyle/>
          <a:p>
            <a:pPr algn="ctr" defTabSz="932597">
              <a:lnSpc>
                <a:spcPct val="90000"/>
              </a:lnSpc>
              <a:spcBef>
                <a:spcPts val="204"/>
              </a:spcBef>
              <a:spcAft>
                <a:spcPts val="204"/>
              </a:spcAft>
              <a:defRPr/>
            </a:pPr>
            <a:r>
              <a:rPr lang="de-DE" sz="1224" b="1" kern="0" spc="204">
                <a:gradFill>
                  <a:gsLst>
                    <a:gs pos="7080">
                      <a:srgbClr val="FFFFFF"/>
                    </a:gs>
                    <a:gs pos="64000">
                      <a:srgbClr val="FFFFFF"/>
                    </a:gs>
                  </a:gsLst>
                  <a:lin ang="5400000" scaled="1"/>
                </a:gradFill>
                <a:latin typeface="Segoe UI"/>
                <a:cs typeface="Arial" pitchFamily="34" charset="0"/>
              </a:rPr>
              <a:t>CUSTOMER APPS</a:t>
            </a:r>
            <a:endParaRPr lang="en-US" sz="1224">
              <a:gradFill>
                <a:gsLst>
                  <a:gs pos="7080">
                    <a:srgbClr val="FFFFFF"/>
                  </a:gs>
                  <a:gs pos="64000">
                    <a:srgbClr val="FFFFFF"/>
                  </a:gs>
                </a:gsLst>
                <a:lin ang="5400000" scaled="1"/>
              </a:gradFill>
              <a:latin typeface="Segoe UI"/>
              <a:ea typeface="Calibri" panose="020F0502020204030204" pitchFamily="34" charset="0"/>
              <a:cs typeface="Arial" panose="020B0604020202020204" pitchFamily="34" charset="0"/>
            </a:endParaRPr>
          </a:p>
        </p:txBody>
      </p:sp>
      <p:sp>
        <p:nvSpPr>
          <p:cNvPr id="239" name="Rectangle 238"/>
          <p:cNvSpPr/>
          <p:nvPr/>
        </p:nvSpPr>
        <p:spPr>
          <a:xfrm flipH="1">
            <a:off x="1204662" y="4910460"/>
            <a:ext cx="2615934" cy="1662904"/>
          </a:xfrm>
          <a:prstGeom prst="rect">
            <a:avLst/>
          </a:prstGeom>
        </p:spPr>
        <p:txBody>
          <a:bodyPr wrap="square">
            <a:spAutoFit/>
          </a:bodyPr>
          <a:lstStyle/>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Customer Service</a:t>
            </a:r>
          </a:p>
          <a:p>
            <a:pPr algn="ctr">
              <a:lnSpc>
                <a:spcPct val="90000"/>
              </a:lnSpc>
              <a:spcBef>
                <a:spcPts val="204"/>
              </a:spcBef>
              <a:defRPr/>
            </a:pPr>
            <a:r>
              <a:rPr lang="en-US" sz="1428" spc="51">
                <a:gradFill>
                  <a:gsLst>
                    <a:gs pos="7080">
                      <a:srgbClr val="FFFFFF"/>
                    </a:gs>
                    <a:gs pos="64000">
                      <a:srgbClr val="FFFFFF"/>
                    </a:gs>
                  </a:gsLst>
                  <a:lin ang="5400000" scaled="1"/>
                </a:gradFill>
                <a:cs typeface="Arial" panose="020B0604020202020204" pitchFamily="34" charset="0"/>
              </a:rPr>
              <a:t>Product Info</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My Account</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Purchases</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Loyalty</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Orders</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a:t>
            </a:r>
          </a:p>
        </p:txBody>
      </p:sp>
      <p:pic>
        <p:nvPicPr>
          <p:cNvPr id="234" name="Picture 23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6007" y="2241688"/>
            <a:ext cx="2344461" cy="2344461"/>
          </a:xfrm>
          <a:prstGeom prst="rect">
            <a:avLst/>
          </a:prstGeom>
        </p:spPr>
      </p:pic>
      <p:sp>
        <p:nvSpPr>
          <p:cNvPr id="237" name="Rectangle 236"/>
          <p:cNvSpPr/>
          <p:nvPr/>
        </p:nvSpPr>
        <p:spPr>
          <a:xfrm flipH="1">
            <a:off x="4997881" y="1542529"/>
            <a:ext cx="2440715" cy="470856"/>
          </a:xfrm>
          <a:prstGeom prst="rect">
            <a:avLst/>
          </a:prstGeom>
        </p:spPr>
        <p:txBody>
          <a:bodyPr wrap="square" lIns="186521" tIns="149217" bIns="149217">
            <a:spAutoFit/>
          </a:bodyPr>
          <a:lstStyle/>
          <a:p>
            <a:pPr algn="ctr" defTabSz="932597">
              <a:lnSpc>
                <a:spcPct val="90000"/>
              </a:lnSpc>
              <a:spcBef>
                <a:spcPts val="204"/>
              </a:spcBef>
              <a:spcAft>
                <a:spcPts val="204"/>
              </a:spcAft>
              <a:defRPr/>
            </a:pPr>
            <a:r>
              <a:rPr lang="de-DE" sz="1224" b="1" kern="0" spc="204">
                <a:gradFill>
                  <a:gsLst>
                    <a:gs pos="7080">
                      <a:srgbClr val="FFFFFF"/>
                    </a:gs>
                    <a:gs pos="64000">
                      <a:srgbClr val="FFFFFF"/>
                    </a:gs>
                  </a:gsLst>
                  <a:lin ang="5400000" scaled="1"/>
                </a:gradFill>
                <a:latin typeface="Segoe UI"/>
                <a:cs typeface="Arial" pitchFamily="34" charset="0"/>
              </a:rPr>
              <a:t>SUPPLIER APPS</a:t>
            </a:r>
            <a:endParaRPr lang="en-US" sz="1224">
              <a:gradFill>
                <a:gsLst>
                  <a:gs pos="7080">
                    <a:srgbClr val="FFFFFF"/>
                  </a:gs>
                  <a:gs pos="64000">
                    <a:srgbClr val="FFFFFF"/>
                  </a:gs>
                </a:gsLst>
                <a:lin ang="5400000" scaled="1"/>
              </a:gradFill>
              <a:latin typeface="Segoe UI"/>
              <a:ea typeface="Calibri" panose="020F0502020204030204" pitchFamily="34" charset="0"/>
              <a:cs typeface="Arial" panose="020B0604020202020204" pitchFamily="34" charset="0"/>
            </a:endParaRPr>
          </a:p>
        </p:txBody>
      </p:sp>
      <p:sp>
        <p:nvSpPr>
          <p:cNvPr id="240" name="Rectangle 239"/>
          <p:cNvSpPr/>
          <p:nvPr/>
        </p:nvSpPr>
        <p:spPr>
          <a:xfrm flipH="1">
            <a:off x="4910270" y="4923978"/>
            <a:ext cx="2615934" cy="1662904"/>
          </a:xfrm>
          <a:prstGeom prst="rect">
            <a:avLst/>
          </a:prstGeom>
        </p:spPr>
        <p:txBody>
          <a:bodyPr wrap="square">
            <a:spAutoFit/>
          </a:bodyPr>
          <a:lstStyle/>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Order Management</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Procurement</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Dashboards</a:t>
            </a:r>
          </a:p>
          <a:p>
            <a:pPr algn="ctr" defTabSz="932597">
              <a:lnSpc>
                <a:spcPct val="90000"/>
              </a:lnSpc>
              <a:spcBef>
                <a:spcPts val="204"/>
              </a:spcBef>
              <a:defRPr/>
            </a:pPr>
            <a:r>
              <a:rPr lang="en-US" sz="1428" spc="82">
                <a:gradFill>
                  <a:gsLst>
                    <a:gs pos="7080">
                      <a:srgbClr val="FFFFFF"/>
                    </a:gs>
                    <a:gs pos="64000">
                      <a:srgbClr val="FFFFFF"/>
                    </a:gs>
                  </a:gsLst>
                  <a:lin ang="5400000" scaled="1"/>
                </a:gradFill>
                <a:latin typeface="Segoe UI"/>
                <a:cs typeface="Arial" panose="020B0604020202020204" pitchFamily="34" charset="0"/>
              </a:rPr>
              <a:t>Inventory</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Resellers</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ERP</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a:t>
            </a:r>
          </a:p>
        </p:txBody>
      </p:sp>
      <p:pic>
        <p:nvPicPr>
          <p:cNvPr id="235" name="Picture 23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51615" y="2241688"/>
            <a:ext cx="2344461" cy="2344461"/>
          </a:xfrm>
          <a:prstGeom prst="rect">
            <a:avLst/>
          </a:prstGeom>
        </p:spPr>
      </p:pic>
      <p:sp>
        <p:nvSpPr>
          <p:cNvPr id="238" name="Rectangle 237"/>
          <p:cNvSpPr/>
          <p:nvPr/>
        </p:nvSpPr>
        <p:spPr>
          <a:xfrm flipH="1">
            <a:off x="8703489" y="1542529"/>
            <a:ext cx="2440715" cy="470856"/>
          </a:xfrm>
          <a:prstGeom prst="rect">
            <a:avLst/>
          </a:prstGeom>
        </p:spPr>
        <p:txBody>
          <a:bodyPr wrap="square" lIns="186521" tIns="149217" bIns="149217">
            <a:spAutoFit/>
          </a:bodyPr>
          <a:lstStyle/>
          <a:p>
            <a:pPr algn="ctr" defTabSz="932597">
              <a:lnSpc>
                <a:spcPct val="90000"/>
              </a:lnSpc>
              <a:spcBef>
                <a:spcPts val="204"/>
              </a:spcBef>
              <a:spcAft>
                <a:spcPts val="204"/>
              </a:spcAft>
              <a:defRPr/>
            </a:pPr>
            <a:r>
              <a:rPr lang="de-DE" sz="1224" b="1" kern="0" spc="204">
                <a:gradFill>
                  <a:gsLst>
                    <a:gs pos="7080">
                      <a:srgbClr val="FFFFFF"/>
                    </a:gs>
                    <a:gs pos="64000">
                      <a:srgbClr val="FFFFFF"/>
                    </a:gs>
                  </a:gsLst>
                  <a:lin ang="5400000" scaled="1"/>
                </a:gradFill>
                <a:latin typeface="Segoe UI"/>
                <a:cs typeface="Arial" pitchFamily="34" charset="0"/>
              </a:rPr>
              <a:t>EMPLOYEE APPS</a:t>
            </a:r>
            <a:endParaRPr lang="en-US" sz="1224">
              <a:gradFill>
                <a:gsLst>
                  <a:gs pos="7080">
                    <a:srgbClr val="FFFFFF"/>
                  </a:gs>
                  <a:gs pos="64000">
                    <a:srgbClr val="FFFFFF"/>
                  </a:gs>
                </a:gsLst>
                <a:lin ang="5400000" scaled="1"/>
              </a:gradFill>
              <a:latin typeface="Segoe UI"/>
              <a:ea typeface="Calibri" panose="020F0502020204030204" pitchFamily="34" charset="0"/>
              <a:cs typeface="Arial" panose="020B0604020202020204" pitchFamily="34" charset="0"/>
            </a:endParaRPr>
          </a:p>
        </p:txBody>
      </p:sp>
      <p:sp>
        <p:nvSpPr>
          <p:cNvPr id="241" name="Rectangle 240"/>
          <p:cNvSpPr/>
          <p:nvPr/>
        </p:nvSpPr>
        <p:spPr>
          <a:xfrm flipH="1">
            <a:off x="8615878" y="4923978"/>
            <a:ext cx="2615934" cy="1662904"/>
          </a:xfrm>
          <a:prstGeom prst="rect">
            <a:avLst/>
          </a:prstGeom>
        </p:spPr>
        <p:txBody>
          <a:bodyPr wrap="square">
            <a:spAutoFit/>
          </a:bodyPr>
          <a:lstStyle/>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Health Services</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Onboarding</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Recruiting</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Benefits</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Payroll</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Travel</a:t>
            </a:r>
          </a:p>
          <a:p>
            <a:pPr algn="ctr" defTabSz="932597">
              <a:lnSpc>
                <a:spcPct val="90000"/>
              </a:lnSpc>
              <a:spcBef>
                <a:spcPts val="204"/>
              </a:spcBef>
              <a:defRPr/>
            </a:pPr>
            <a:r>
              <a:rPr lang="en-US" sz="1428" spc="20">
                <a:gradFill>
                  <a:gsLst>
                    <a:gs pos="7080">
                      <a:srgbClr val="FFFFFF"/>
                    </a:gs>
                    <a:gs pos="64000">
                      <a:srgbClr val="FFFFFF"/>
                    </a:gs>
                  </a:gsLst>
                  <a:lin ang="5400000" scaled="1"/>
                </a:gradFill>
                <a:latin typeface="Segoe UI"/>
                <a:cs typeface="Arial" panose="020B0604020202020204" pitchFamily="34" charset="0"/>
              </a:rPr>
              <a:t>…</a:t>
            </a:r>
          </a:p>
        </p:txBody>
      </p:sp>
    </p:spTree>
    <p:extLst>
      <p:ext uri="{BB962C8B-B14F-4D97-AF65-F5344CB8AC3E}">
        <p14:creationId xmlns:p14="http://schemas.microsoft.com/office/powerpoint/2010/main" val="2357765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39"/>
                                        </p:tgtEl>
                                        <p:attrNameLst>
                                          <p:attrName>style.visibility</p:attrName>
                                        </p:attrNameLst>
                                      </p:cBhvr>
                                      <p:to>
                                        <p:strVal val="visible"/>
                                      </p:to>
                                    </p:set>
                                    <p:animEffect transition="in" filter="fade">
                                      <p:cBhvr>
                                        <p:cTn id="7" dur="750"/>
                                        <p:tgtEl>
                                          <p:spTgt spid="239"/>
                                        </p:tgtEl>
                                      </p:cBhvr>
                                    </p:animEffect>
                                    <p:anim calcmode="lin" valueType="num">
                                      <p:cBhvr>
                                        <p:cTn id="8" dur="750" fill="hold"/>
                                        <p:tgtEl>
                                          <p:spTgt spid="239"/>
                                        </p:tgtEl>
                                        <p:attrNameLst>
                                          <p:attrName>ppt_x</p:attrName>
                                        </p:attrNameLst>
                                      </p:cBhvr>
                                      <p:tavLst>
                                        <p:tav tm="0">
                                          <p:val>
                                            <p:strVal val="#ppt_x"/>
                                          </p:val>
                                        </p:tav>
                                        <p:tav tm="100000">
                                          <p:val>
                                            <p:strVal val="#ppt_x"/>
                                          </p:val>
                                        </p:tav>
                                      </p:tavLst>
                                    </p:anim>
                                    <p:anim calcmode="lin" valueType="num">
                                      <p:cBhvr>
                                        <p:cTn id="9" dur="750" fill="hold"/>
                                        <p:tgtEl>
                                          <p:spTgt spid="239"/>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42" presetClass="entr" presetSubtype="0" fill="hold" grpId="0" nodeType="afterEffect">
                                  <p:stCondLst>
                                    <p:cond delay="0"/>
                                  </p:stCondLst>
                                  <p:childTnLst>
                                    <p:set>
                                      <p:cBhvr>
                                        <p:cTn id="12" dur="1" fill="hold">
                                          <p:stCondLst>
                                            <p:cond delay="0"/>
                                          </p:stCondLst>
                                        </p:cTn>
                                        <p:tgtEl>
                                          <p:spTgt spid="240"/>
                                        </p:tgtEl>
                                        <p:attrNameLst>
                                          <p:attrName>style.visibility</p:attrName>
                                        </p:attrNameLst>
                                      </p:cBhvr>
                                      <p:to>
                                        <p:strVal val="visible"/>
                                      </p:to>
                                    </p:set>
                                    <p:animEffect transition="in" filter="fade">
                                      <p:cBhvr>
                                        <p:cTn id="13" dur="750"/>
                                        <p:tgtEl>
                                          <p:spTgt spid="240"/>
                                        </p:tgtEl>
                                      </p:cBhvr>
                                    </p:animEffect>
                                    <p:anim calcmode="lin" valueType="num">
                                      <p:cBhvr>
                                        <p:cTn id="14" dur="750" fill="hold"/>
                                        <p:tgtEl>
                                          <p:spTgt spid="240"/>
                                        </p:tgtEl>
                                        <p:attrNameLst>
                                          <p:attrName>ppt_x</p:attrName>
                                        </p:attrNameLst>
                                      </p:cBhvr>
                                      <p:tavLst>
                                        <p:tav tm="0">
                                          <p:val>
                                            <p:strVal val="#ppt_x"/>
                                          </p:val>
                                        </p:tav>
                                        <p:tav tm="100000">
                                          <p:val>
                                            <p:strVal val="#ppt_x"/>
                                          </p:val>
                                        </p:tav>
                                      </p:tavLst>
                                    </p:anim>
                                    <p:anim calcmode="lin" valueType="num">
                                      <p:cBhvr>
                                        <p:cTn id="15" dur="750" fill="hold"/>
                                        <p:tgtEl>
                                          <p:spTgt spid="240"/>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241"/>
                                        </p:tgtEl>
                                        <p:attrNameLst>
                                          <p:attrName>style.visibility</p:attrName>
                                        </p:attrNameLst>
                                      </p:cBhvr>
                                      <p:to>
                                        <p:strVal val="visible"/>
                                      </p:to>
                                    </p:set>
                                    <p:animEffect transition="in" filter="fade">
                                      <p:cBhvr>
                                        <p:cTn id="19" dur="750"/>
                                        <p:tgtEl>
                                          <p:spTgt spid="241"/>
                                        </p:tgtEl>
                                      </p:cBhvr>
                                    </p:animEffect>
                                    <p:anim calcmode="lin" valueType="num">
                                      <p:cBhvr>
                                        <p:cTn id="20" dur="750" fill="hold"/>
                                        <p:tgtEl>
                                          <p:spTgt spid="241"/>
                                        </p:tgtEl>
                                        <p:attrNameLst>
                                          <p:attrName>ppt_x</p:attrName>
                                        </p:attrNameLst>
                                      </p:cBhvr>
                                      <p:tavLst>
                                        <p:tav tm="0">
                                          <p:val>
                                            <p:strVal val="#ppt_x"/>
                                          </p:val>
                                        </p:tav>
                                        <p:tav tm="100000">
                                          <p:val>
                                            <p:strVal val="#ppt_x"/>
                                          </p:val>
                                        </p:tav>
                                      </p:tavLst>
                                    </p:anim>
                                    <p:anim calcmode="lin" valueType="num">
                                      <p:cBhvr>
                                        <p:cTn id="21" dur="750" fill="hold"/>
                                        <p:tgtEl>
                                          <p:spTgt spid="2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 grpId="0"/>
      <p:bldP spid="240" grpId="0"/>
      <p:bldP spid="24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4" name="Group 3"/>
          <p:cNvGrpSpPr/>
          <p:nvPr/>
        </p:nvGrpSpPr>
        <p:grpSpPr>
          <a:xfrm>
            <a:off x="4807527" y="2022885"/>
            <a:ext cx="2953542" cy="2782067"/>
            <a:chOff x="4807527" y="2022885"/>
            <a:chExt cx="2953542" cy="2782067"/>
          </a:xfrm>
        </p:grpSpPr>
        <p:pic>
          <p:nvPicPr>
            <p:cNvPr id="7" name="Picture 6"/>
            <p:cNvPicPr>
              <a:picLocks noChangeAspect="1"/>
            </p:cNvPicPr>
            <p:nvPr/>
          </p:nvPicPr>
          <p:blipFill>
            <a:blip r:embed="rId3"/>
            <a:stretch>
              <a:fillRect/>
            </a:stretch>
          </p:blipFill>
          <p:spPr>
            <a:xfrm>
              <a:off x="4837348" y="2022885"/>
              <a:ext cx="2923721" cy="2782067"/>
            </a:xfrm>
            <a:prstGeom prst="rect">
              <a:avLst/>
            </a:prstGeom>
          </p:spPr>
        </p:pic>
        <p:sp>
          <p:nvSpPr>
            <p:cNvPr id="14" name="TextBox 13"/>
            <p:cNvSpPr txBox="1"/>
            <p:nvPr/>
          </p:nvSpPr>
          <p:spPr>
            <a:xfrm>
              <a:off x="4807527" y="4008176"/>
              <a:ext cx="1266796" cy="406265"/>
            </a:xfrm>
            <a:prstGeom prst="rect">
              <a:avLst/>
            </a:prstGeom>
            <a:solidFill>
              <a:schemeClr val="tx2"/>
            </a:solidFill>
          </p:spPr>
          <p:txBody>
            <a:bodyPr wrap="square" lIns="182880" tIns="91440" rIns="182880" bIns="91440" rtlCol="0">
              <a:spAutoFit/>
            </a:bodyPr>
            <a:lstStyle/>
            <a:p>
              <a:pPr algn="ctr">
                <a:lnSpc>
                  <a:spcPct val="90000"/>
                </a:lnSpc>
                <a:spcAft>
                  <a:spcPts val="600"/>
                </a:spcAft>
              </a:pPr>
              <a:r>
                <a:rPr lang="en-US" sz="1600">
                  <a:solidFill>
                    <a:schemeClr val="bg1"/>
                  </a:solidFill>
                  <a:latin typeface="+mj-lt"/>
                </a:rPr>
                <a:t>Monitor</a:t>
              </a:r>
            </a:p>
          </p:txBody>
        </p:sp>
        <p:sp>
          <p:nvSpPr>
            <p:cNvPr id="15" name="TextBox 14"/>
            <p:cNvSpPr txBox="1"/>
            <p:nvPr/>
          </p:nvSpPr>
          <p:spPr>
            <a:xfrm>
              <a:off x="6974858" y="4008176"/>
              <a:ext cx="700562" cy="406265"/>
            </a:xfrm>
            <a:prstGeom prst="rect">
              <a:avLst/>
            </a:prstGeom>
            <a:solidFill>
              <a:schemeClr val="tx2"/>
            </a:solidFill>
          </p:spPr>
          <p:txBody>
            <a:bodyPr wrap="square" lIns="182880" tIns="91440" rIns="182880" bIns="91440" rtlCol="0">
              <a:spAutoFit/>
            </a:bodyPr>
            <a:lstStyle/>
            <a:p>
              <a:pPr algn="ctr">
                <a:lnSpc>
                  <a:spcPct val="90000"/>
                </a:lnSpc>
                <a:spcAft>
                  <a:spcPts val="600"/>
                </a:spcAft>
              </a:pPr>
              <a:r>
                <a:rPr lang="en-US" sz="1600">
                  <a:solidFill>
                    <a:schemeClr val="bg1"/>
                  </a:solidFill>
                  <a:latin typeface="+mj-lt"/>
                </a:rPr>
                <a:t>Test</a:t>
              </a:r>
            </a:p>
          </p:txBody>
        </p:sp>
      </p:grpSp>
      <p:sp>
        <p:nvSpPr>
          <p:cNvPr id="3" name="Title 2"/>
          <p:cNvSpPr>
            <a:spLocks noGrp="1"/>
          </p:cNvSpPr>
          <p:nvPr>
            <p:ph type="title"/>
          </p:nvPr>
        </p:nvSpPr>
        <p:spPr/>
        <p:txBody>
          <a:bodyPr/>
          <a:lstStyle/>
          <a:p>
            <a:r>
              <a:rPr lang="en-US">
                <a:solidFill>
                  <a:schemeClr val="bg1"/>
                </a:solidFill>
              </a:rPr>
              <a:t>App development challenges</a:t>
            </a:r>
          </a:p>
        </p:txBody>
      </p:sp>
      <p:pic>
        <p:nvPicPr>
          <p:cNvPr id="231" name="Picture 23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0398" y="2241688"/>
            <a:ext cx="2344461" cy="2344461"/>
          </a:xfrm>
          <a:prstGeom prst="rect">
            <a:avLst/>
          </a:prstGeom>
        </p:spPr>
      </p:pic>
      <p:sp>
        <p:nvSpPr>
          <p:cNvPr id="236" name="Rectangle 235"/>
          <p:cNvSpPr/>
          <p:nvPr/>
        </p:nvSpPr>
        <p:spPr>
          <a:xfrm flipH="1">
            <a:off x="1292272" y="1542529"/>
            <a:ext cx="2440715" cy="470856"/>
          </a:xfrm>
          <a:prstGeom prst="rect">
            <a:avLst/>
          </a:prstGeom>
        </p:spPr>
        <p:txBody>
          <a:bodyPr wrap="square" lIns="186521" tIns="149217" bIns="149217">
            <a:spAutoFit/>
          </a:bodyPr>
          <a:lstStyle/>
          <a:p>
            <a:pPr algn="ctr" defTabSz="932597">
              <a:lnSpc>
                <a:spcPct val="90000"/>
              </a:lnSpc>
              <a:spcBef>
                <a:spcPts val="204"/>
              </a:spcBef>
              <a:spcAft>
                <a:spcPts val="204"/>
              </a:spcAft>
              <a:defRPr/>
            </a:pPr>
            <a:r>
              <a:rPr lang="de-DE" sz="1224" b="1" kern="0" spc="204">
                <a:gradFill>
                  <a:gsLst>
                    <a:gs pos="7080">
                      <a:srgbClr val="FFFFFF"/>
                    </a:gs>
                    <a:gs pos="64000">
                      <a:srgbClr val="FFFFFF"/>
                    </a:gs>
                  </a:gsLst>
                  <a:lin ang="5400000" scaled="1"/>
                </a:gradFill>
                <a:latin typeface="Segoe UI"/>
                <a:cs typeface="Arial" pitchFamily="34" charset="0"/>
              </a:rPr>
              <a:t>SCALE</a:t>
            </a:r>
            <a:endParaRPr lang="en-US" sz="1224">
              <a:gradFill>
                <a:gsLst>
                  <a:gs pos="7080">
                    <a:srgbClr val="FFFFFF"/>
                  </a:gs>
                  <a:gs pos="64000">
                    <a:srgbClr val="FFFFFF"/>
                  </a:gs>
                </a:gsLst>
                <a:lin ang="5400000" scaled="1"/>
              </a:gradFill>
              <a:latin typeface="Segoe UI"/>
              <a:ea typeface="Calibri" panose="020F0502020204030204" pitchFamily="34" charset="0"/>
              <a:cs typeface="Arial" panose="020B0604020202020204" pitchFamily="34" charset="0"/>
            </a:endParaRPr>
          </a:p>
        </p:txBody>
      </p:sp>
      <p:sp>
        <p:nvSpPr>
          <p:cNvPr id="237" name="Rectangle 236"/>
          <p:cNvSpPr/>
          <p:nvPr/>
        </p:nvSpPr>
        <p:spPr>
          <a:xfrm flipH="1">
            <a:off x="5078851" y="1542529"/>
            <a:ext cx="2440715" cy="470856"/>
          </a:xfrm>
          <a:prstGeom prst="rect">
            <a:avLst/>
          </a:prstGeom>
        </p:spPr>
        <p:txBody>
          <a:bodyPr wrap="square" lIns="186521" tIns="149217" bIns="149217">
            <a:spAutoFit/>
          </a:bodyPr>
          <a:lstStyle/>
          <a:p>
            <a:pPr algn="ctr" defTabSz="932597">
              <a:lnSpc>
                <a:spcPct val="90000"/>
              </a:lnSpc>
              <a:spcBef>
                <a:spcPts val="204"/>
              </a:spcBef>
              <a:spcAft>
                <a:spcPts val="204"/>
              </a:spcAft>
              <a:defRPr/>
            </a:pPr>
            <a:r>
              <a:rPr lang="de-DE" sz="1224" b="1" kern="0" spc="204">
                <a:gradFill>
                  <a:gsLst>
                    <a:gs pos="7080">
                      <a:srgbClr val="FFFFFF"/>
                    </a:gs>
                    <a:gs pos="64000">
                      <a:srgbClr val="FFFFFF"/>
                    </a:gs>
                  </a:gsLst>
                  <a:lin ang="5400000" scaled="1"/>
                </a:gradFill>
                <a:latin typeface="Segoe UI"/>
                <a:cs typeface="Arial" pitchFamily="34" charset="0"/>
              </a:rPr>
              <a:t>COMPLEXITY</a:t>
            </a:r>
            <a:endParaRPr lang="en-US" sz="1224">
              <a:gradFill>
                <a:gsLst>
                  <a:gs pos="7080">
                    <a:srgbClr val="FFFFFF"/>
                  </a:gs>
                  <a:gs pos="64000">
                    <a:srgbClr val="FFFFFF"/>
                  </a:gs>
                </a:gsLst>
                <a:lin ang="5400000" scaled="1"/>
              </a:gradFill>
              <a:latin typeface="Segoe UI"/>
              <a:ea typeface="Calibri" panose="020F0502020204030204" pitchFamily="34" charset="0"/>
              <a:cs typeface="Arial" panose="020B0604020202020204" pitchFamily="34" charset="0"/>
            </a:endParaRPr>
          </a:p>
        </p:txBody>
      </p:sp>
      <p:sp>
        <p:nvSpPr>
          <p:cNvPr id="238" name="Rectangle 237"/>
          <p:cNvSpPr/>
          <p:nvPr/>
        </p:nvSpPr>
        <p:spPr>
          <a:xfrm flipH="1">
            <a:off x="8703489" y="1542529"/>
            <a:ext cx="2440715" cy="470856"/>
          </a:xfrm>
          <a:prstGeom prst="rect">
            <a:avLst/>
          </a:prstGeom>
        </p:spPr>
        <p:txBody>
          <a:bodyPr wrap="square" lIns="186521" tIns="149217" bIns="149217">
            <a:spAutoFit/>
          </a:bodyPr>
          <a:lstStyle/>
          <a:p>
            <a:pPr algn="ctr" defTabSz="932597">
              <a:lnSpc>
                <a:spcPct val="90000"/>
              </a:lnSpc>
              <a:spcBef>
                <a:spcPts val="204"/>
              </a:spcBef>
              <a:spcAft>
                <a:spcPts val="204"/>
              </a:spcAft>
              <a:defRPr/>
            </a:pPr>
            <a:r>
              <a:rPr lang="de-DE" sz="1224" b="1" kern="0" spc="204">
                <a:gradFill>
                  <a:gsLst>
                    <a:gs pos="7080">
                      <a:srgbClr val="FFFFFF"/>
                    </a:gs>
                    <a:gs pos="64000">
                      <a:srgbClr val="FFFFFF"/>
                    </a:gs>
                  </a:gsLst>
                  <a:lin ang="5400000" scaled="1"/>
                </a:gradFill>
                <a:latin typeface="Segoe UI"/>
                <a:cs typeface="Arial" pitchFamily="34" charset="0"/>
              </a:rPr>
              <a:t>FRAGMENTATION</a:t>
            </a:r>
            <a:endParaRPr lang="en-US" sz="1224">
              <a:gradFill>
                <a:gsLst>
                  <a:gs pos="7080">
                    <a:srgbClr val="FFFFFF"/>
                  </a:gs>
                  <a:gs pos="64000">
                    <a:srgbClr val="FFFFFF"/>
                  </a:gs>
                </a:gsLst>
                <a:lin ang="5400000" scaled="1"/>
              </a:gradFill>
              <a:latin typeface="Segoe UI"/>
              <a:ea typeface="Calibri" panose="020F0502020204030204" pitchFamily="34" charset="0"/>
              <a:cs typeface="Arial" panose="020B0604020202020204" pitchFamily="34" charset="0"/>
            </a:endParaRPr>
          </a:p>
        </p:txBody>
      </p:sp>
      <p:sp>
        <p:nvSpPr>
          <p:cNvPr id="17" name="Rectangle 16"/>
          <p:cNvSpPr/>
          <p:nvPr/>
        </p:nvSpPr>
        <p:spPr>
          <a:xfrm flipH="1">
            <a:off x="4789423" y="5248005"/>
            <a:ext cx="2967029" cy="826351"/>
          </a:xfrm>
          <a:prstGeom prst="rect">
            <a:avLst/>
          </a:prstGeom>
        </p:spPr>
        <p:txBody>
          <a:bodyPr wrap="square">
            <a:spAutoFit/>
          </a:bodyPr>
          <a:lstStyle/>
          <a:p>
            <a:pPr algn="ctr" defTabSz="932597">
              <a:lnSpc>
                <a:spcPct val="90000"/>
              </a:lnSpc>
              <a:spcBef>
                <a:spcPts val="204"/>
              </a:spcBef>
              <a:defRPr/>
            </a:pPr>
            <a:r>
              <a:rPr lang="en-US" sz="2448" spc="20">
                <a:gradFill>
                  <a:gsLst>
                    <a:gs pos="7080">
                      <a:srgbClr val="FFFFFF"/>
                    </a:gs>
                    <a:gs pos="64000">
                      <a:srgbClr val="FFFFFF"/>
                    </a:gs>
                  </a:gsLst>
                  <a:lin ang="5400000" scaled="1"/>
                </a:gradFill>
                <a:latin typeface="Segoe UI"/>
                <a:cs typeface="Arial" panose="020B0604020202020204" pitchFamily="34" charset="0"/>
              </a:rPr>
              <a:t>App Delivery</a:t>
            </a:r>
          </a:p>
          <a:p>
            <a:pPr algn="ctr" defTabSz="932597">
              <a:lnSpc>
                <a:spcPct val="90000"/>
              </a:lnSpc>
              <a:spcBef>
                <a:spcPts val="204"/>
              </a:spcBef>
              <a:defRPr/>
            </a:pPr>
            <a:r>
              <a:rPr lang="en-US" sz="1275" spc="20">
                <a:gradFill>
                  <a:gsLst>
                    <a:gs pos="7080">
                      <a:srgbClr val="FFFFFF"/>
                    </a:gs>
                    <a:gs pos="64000">
                      <a:srgbClr val="FFFFFF"/>
                    </a:gs>
                  </a:gsLst>
                  <a:lin ang="5400000" scaled="1"/>
                </a:gradFill>
                <a:latin typeface="Segoe UI"/>
                <a:cs typeface="Arial" panose="020B0604020202020204" pitchFamily="34" charset="0"/>
              </a:rPr>
              <a:t>The lifecycle to deliver ‘just one’</a:t>
            </a:r>
            <a:br>
              <a:rPr lang="en-US" sz="1275" spc="20">
                <a:gradFill>
                  <a:gsLst>
                    <a:gs pos="7080">
                      <a:srgbClr val="FFFFFF"/>
                    </a:gs>
                    <a:gs pos="64000">
                      <a:srgbClr val="FFFFFF"/>
                    </a:gs>
                  </a:gsLst>
                  <a:lin ang="5400000" scaled="1"/>
                </a:gradFill>
                <a:latin typeface="Segoe UI"/>
                <a:cs typeface="Arial" panose="020B0604020202020204" pitchFamily="34" charset="0"/>
              </a:rPr>
            </a:br>
            <a:r>
              <a:rPr lang="en-US" sz="1275" spc="20">
                <a:gradFill>
                  <a:gsLst>
                    <a:gs pos="7080">
                      <a:srgbClr val="FFFFFF"/>
                    </a:gs>
                    <a:gs pos="64000">
                      <a:srgbClr val="FFFFFF"/>
                    </a:gs>
                  </a:gsLst>
                  <a:lin ang="5400000" scaled="1"/>
                </a:gradFill>
                <a:latin typeface="Segoe UI"/>
                <a:cs typeface="Arial" panose="020B0604020202020204" pitchFamily="34" charset="0"/>
              </a:rPr>
              <a:t>app involves many stages</a:t>
            </a:r>
          </a:p>
        </p:txBody>
      </p:sp>
      <p:sp>
        <p:nvSpPr>
          <p:cNvPr id="18" name="Rectangle 17"/>
          <p:cNvSpPr/>
          <p:nvPr/>
        </p:nvSpPr>
        <p:spPr>
          <a:xfrm flipH="1">
            <a:off x="8463698" y="5248005"/>
            <a:ext cx="2967029" cy="826351"/>
          </a:xfrm>
          <a:prstGeom prst="rect">
            <a:avLst/>
          </a:prstGeom>
        </p:spPr>
        <p:txBody>
          <a:bodyPr wrap="square">
            <a:spAutoFit/>
          </a:bodyPr>
          <a:lstStyle/>
          <a:p>
            <a:pPr algn="ctr" defTabSz="932597">
              <a:lnSpc>
                <a:spcPct val="90000"/>
              </a:lnSpc>
              <a:spcBef>
                <a:spcPts val="204"/>
              </a:spcBef>
              <a:defRPr/>
            </a:pPr>
            <a:r>
              <a:rPr lang="en-US" sz="2448" spc="20">
                <a:gradFill>
                  <a:gsLst>
                    <a:gs pos="7080">
                      <a:srgbClr val="FFFFFF"/>
                    </a:gs>
                    <a:gs pos="64000">
                      <a:srgbClr val="FFFFFF"/>
                    </a:gs>
                  </a:gsLst>
                  <a:lin ang="5400000" scaled="1"/>
                </a:gradFill>
                <a:latin typeface="Segoe UI"/>
                <a:cs typeface="Arial" panose="020B0604020202020204" pitchFamily="34" charset="0"/>
              </a:rPr>
              <a:t>1000+ Devices</a:t>
            </a:r>
          </a:p>
          <a:p>
            <a:pPr algn="ctr" defTabSz="932597">
              <a:lnSpc>
                <a:spcPct val="90000"/>
              </a:lnSpc>
              <a:spcBef>
                <a:spcPts val="204"/>
              </a:spcBef>
              <a:defRPr/>
            </a:pPr>
            <a:r>
              <a:rPr lang="en-US" sz="1275" spc="20">
                <a:gradFill>
                  <a:gsLst>
                    <a:gs pos="7080">
                      <a:srgbClr val="FFFFFF"/>
                    </a:gs>
                    <a:gs pos="64000">
                      <a:srgbClr val="FFFFFF"/>
                    </a:gs>
                  </a:gsLst>
                  <a:lin ang="5400000" scaled="1"/>
                </a:gradFill>
                <a:latin typeface="Segoe UI"/>
                <a:cs typeface="Arial" panose="020B0604020202020204" pitchFamily="34" charset="0"/>
              </a:rPr>
              <a:t>Mobile ecosystems are complex with many combinations of devices</a:t>
            </a:r>
          </a:p>
        </p:txBody>
      </p:sp>
      <p:sp>
        <p:nvSpPr>
          <p:cNvPr id="19" name="Rectangle 18"/>
          <p:cNvSpPr/>
          <p:nvPr/>
        </p:nvSpPr>
        <p:spPr>
          <a:xfrm flipH="1">
            <a:off x="1013185" y="5248005"/>
            <a:ext cx="2967029" cy="826351"/>
          </a:xfrm>
          <a:prstGeom prst="rect">
            <a:avLst/>
          </a:prstGeom>
        </p:spPr>
        <p:txBody>
          <a:bodyPr wrap="square">
            <a:spAutoFit/>
          </a:bodyPr>
          <a:lstStyle/>
          <a:p>
            <a:pPr algn="ctr" defTabSz="932597">
              <a:lnSpc>
                <a:spcPct val="90000"/>
              </a:lnSpc>
              <a:spcBef>
                <a:spcPts val="204"/>
              </a:spcBef>
              <a:defRPr/>
            </a:pPr>
            <a:r>
              <a:rPr lang="en-US" sz="2448" spc="20">
                <a:gradFill>
                  <a:gsLst>
                    <a:gs pos="7080">
                      <a:srgbClr val="FFFFFF"/>
                    </a:gs>
                    <a:gs pos="64000">
                      <a:srgbClr val="FFFFFF"/>
                    </a:gs>
                  </a:gsLst>
                  <a:lin ang="5400000" scaled="1"/>
                </a:gradFill>
                <a:latin typeface="Segoe UI"/>
                <a:cs typeface="Arial" panose="020B0604020202020204" pitchFamily="34" charset="0"/>
              </a:rPr>
              <a:t>100+ apps</a:t>
            </a:r>
          </a:p>
          <a:p>
            <a:pPr algn="ctr" defTabSz="932597">
              <a:lnSpc>
                <a:spcPct val="90000"/>
              </a:lnSpc>
              <a:spcBef>
                <a:spcPts val="204"/>
              </a:spcBef>
              <a:defRPr/>
            </a:pPr>
            <a:r>
              <a:rPr lang="en-US" sz="1275" spc="20">
                <a:gradFill>
                  <a:gsLst>
                    <a:gs pos="7080">
                      <a:srgbClr val="FFFFFF"/>
                    </a:gs>
                    <a:gs pos="64000">
                      <a:srgbClr val="FFFFFF"/>
                    </a:gs>
                  </a:gsLst>
                  <a:lin ang="5400000" scaled="1"/>
                </a:gradFill>
                <a:latin typeface="Segoe UI"/>
                <a:cs typeface="Arial" panose="020B0604020202020204" pitchFamily="34" charset="0"/>
              </a:rPr>
              <a:t>Businesses need to rapidly build and deliver high-quality mobile apps</a:t>
            </a:r>
          </a:p>
        </p:txBody>
      </p:sp>
      <p:pic>
        <p:nvPicPr>
          <p:cNvPr id="21" name="Picture 20"/>
          <p:cNvPicPr>
            <a:picLocks noChangeAspect="1"/>
          </p:cNvPicPr>
          <p:nvPr/>
        </p:nvPicPr>
        <p:blipFill>
          <a:blip r:embed="rId5"/>
          <a:stretch>
            <a:fillRect/>
          </a:stretch>
        </p:blipFill>
        <p:spPr>
          <a:xfrm>
            <a:off x="8759594" y="2243476"/>
            <a:ext cx="2375236" cy="2393889"/>
          </a:xfrm>
          <a:prstGeom prst="rect">
            <a:avLst/>
          </a:prstGeom>
        </p:spPr>
      </p:pic>
      <p:sp>
        <p:nvSpPr>
          <p:cNvPr id="2" name="TextBox 1"/>
          <p:cNvSpPr txBox="1"/>
          <p:nvPr/>
        </p:nvSpPr>
        <p:spPr>
          <a:xfrm>
            <a:off x="5325470" y="1957705"/>
            <a:ext cx="2058312" cy="517065"/>
          </a:xfrm>
          <a:prstGeom prst="rect">
            <a:avLst/>
          </a:prstGeom>
          <a:solidFill>
            <a:schemeClr val="tx2"/>
          </a:solidFill>
        </p:spPr>
        <p:txBody>
          <a:bodyPr wrap="square" lIns="182880" tIns="146304" rIns="182880" bIns="146304" rtlCol="0">
            <a:spAutoFit/>
          </a:bodyPr>
          <a:lstStyle/>
          <a:p>
            <a:pPr algn="ctr">
              <a:lnSpc>
                <a:spcPct val="90000"/>
              </a:lnSpc>
              <a:spcAft>
                <a:spcPts val="600"/>
              </a:spcAft>
            </a:pPr>
            <a:r>
              <a:rPr lang="en-US" sz="1600">
                <a:solidFill>
                  <a:schemeClr val="bg1"/>
                </a:solidFill>
                <a:latin typeface="+mj-lt"/>
              </a:rPr>
              <a:t>Design &amp; Develop</a:t>
            </a:r>
          </a:p>
        </p:txBody>
      </p:sp>
    </p:spTree>
    <p:extLst>
      <p:ext uri="{BB962C8B-B14F-4D97-AF65-F5344CB8AC3E}">
        <p14:creationId xmlns:p14="http://schemas.microsoft.com/office/powerpoint/2010/main" val="9064244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750"/>
                                        <p:tgtEl>
                                          <p:spTgt spid="19"/>
                                        </p:tgtEl>
                                      </p:cBhvr>
                                    </p:animEffect>
                                    <p:anim calcmode="lin" valueType="num">
                                      <p:cBhvr>
                                        <p:cTn id="8" dur="750" fill="hold"/>
                                        <p:tgtEl>
                                          <p:spTgt spid="19"/>
                                        </p:tgtEl>
                                        <p:attrNameLst>
                                          <p:attrName>ppt_x</p:attrName>
                                        </p:attrNameLst>
                                      </p:cBhvr>
                                      <p:tavLst>
                                        <p:tav tm="0">
                                          <p:val>
                                            <p:strVal val="#ppt_x"/>
                                          </p:val>
                                        </p:tav>
                                        <p:tav tm="100000">
                                          <p:val>
                                            <p:strVal val="#ppt_x"/>
                                          </p:val>
                                        </p:tav>
                                      </p:tavLst>
                                    </p:anim>
                                    <p:anim calcmode="lin" valueType="num">
                                      <p:cBhvr>
                                        <p:cTn id="9" dur="75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42" presetClass="entr" presetSubtype="0" fill="hold" grpId="0"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750"/>
                                        <p:tgtEl>
                                          <p:spTgt spid="17"/>
                                        </p:tgtEl>
                                      </p:cBhvr>
                                    </p:animEffect>
                                    <p:anim calcmode="lin" valueType="num">
                                      <p:cBhvr>
                                        <p:cTn id="14" dur="750" fill="hold"/>
                                        <p:tgtEl>
                                          <p:spTgt spid="17"/>
                                        </p:tgtEl>
                                        <p:attrNameLst>
                                          <p:attrName>ppt_x</p:attrName>
                                        </p:attrNameLst>
                                      </p:cBhvr>
                                      <p:tavLst>
                                        <p:tav tm="0">
                                          <p:val>
                                            <p:strVal val="#ppt_x"/>
                                          </p:val>
                                        </p:tav>
                                        <p:tav tm="100000">
                                          <p:val>
                                            <p:strVal val="#ppt_x"/>
                                          </p:val>
                                        </p:tav>
                                      </p:tavLst>
                                    </p:anim>
                                    <p:anim calcmode="lin" valueType="num">
                                      <p:cBhvr>
                                        <p:cTn id="15" dur="750" fill="hold"/>
                                        <p:tgtEl>
                                          <p:spTgt spid="17"/>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750"/>
                                        <p:tgtEl>
                                          <p:spTgt spid="18"/>
                                        </p:tgtEl>
                                      </p:cBhvr>
                                    </p:animEffect>
                                    <p:anim calcmode="lin" valueType="num">
                                      <p:cBhvr>
                                        <p:cTn id="20" dur="750" fill="hold"/>
                                        <p:tgtEl>
                                          <p:spTgt spid="18"/>
                                        </p:tgtEl>
                                        <p:attrNameLst>
                                          <p:attrName>ppt_x</p:attrName>
                                        </p:attrNameLst>
                                      </p:cBhvr>
                                      <p:tavLst>
                                        <p:tav tm="0">
                                          <p:val>
                                            <p:strVal val="#ppt_x"/>
                                          </p:val>
                                        </p:tav>
                                        <p:tav tm="100000">
                                          <p:val>
                                            <p:strVal val="#ppt_x"/>
                                          </p:val>
                                        </p:tav>
                                      </p:tavLst>
                                    </p:anim>
                                    <p:anim calcmode="lin" valueType="num">
                                      <p:cBhvr>
                                        <p:cTn id="21" dur="75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8" name="Shape 125"/>
          <p:cNvSpPr/>
          <p:nvPr/>
        </p:nvSpPr>
        <p:spPr>
          <a:xfrm>
            <a:off x="5402442" y="2335772"/>
            <a:ext cx="1553898" cy="1553898"/>
          </a:xfrm>
          <a:prstGeom prst="ellipse">
            <a:avLst/>
          </a:prstGeom>
          <a:solidFill>
            <a:srgbClr val="FFFFFF"/>
          </a:solidFill>
          <a:ln w="12700" cap="flat">
            <a:noFill/>
            <a:miter lim="400000"/>
          </a:ln>
          <a:effectLst/>
        </p:spPr>
        <p:txBody>
          <a:bodyPr wrap="square" lIns="25900" tIns="25900" rIns="25900" bIns="25900" numCol="1" anchor="ctr">
            <a:noAutofit/>
          </a:bodyPr>
          <a:lstStyle/>
          <a:p>
            <a:pPr defTabSz="914049">
              <a:defRPr sz="3200">
                <a:solidFill>
                  <a:srgbClr val="FFFFFF"/>
                </a:solidFill>
              </a:defRPr>
            </a:pPr>
            <a:endParaRPr sz="1632" kern="0">
              <a:solidFill>
                <a:srgbClr val="FFFFFF"/>
              </a:solidFill>
              <a:latin typeface="+mj-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7885" y="2632152"/>
            <a:ext cx="1017488" cy="1017488"/>
          </a:xfrm>
          <a:prstGeom prst="rect">
            <a:avLst/>
          </a:prstGeom>
        </p:spPr>
      </p:pic>
      <p:grpSp>
        <p:nvGrpSpPr>
          <p:cNvPr id="10" name="Group 124"/>
          <p:cNvGrpSpPr/>
          <p:nvPr/>
        </p:nvGrpSpPr>
        <p:grpSpPr>
          <a:xfrm>
            <a:off x="5402442" y="832976"/>
            <a:ext cx="1553898" cy="1553898"/>
            <a:chOff x="0" y="0"/>
            <a:chExt cx="3048000" cy="3048000"/>
          </a:xfrm>
        </p:grpSpPr>
        <p:sp>
          <p:nvSpPr>
            <p:cNvPr id="11" name="Shape 122"/>
            <p:cNvSpPr/>
            <p:nvPr/>
          </p:nvSpPr>
          <p:spPr>
            <a:xfrm>
              <a:off x="0" y="0"/>
              <a:ext cx="3048000" cy="3048000"/>
            </a:xfrm>
            <a:prstGeom prst="ellipse">
              <a:avLst/>
            </a:prstGeom>
            <a:solidFill>
              <a:srgbClr val="FFFFFF"/>
            </a:solidFill>
            <a:ln w="12700" cap="flat">
              <a:noFill/>
              <a:miter lim="400000"/>
            </a:ln>
            <a:effectLst/>
          </p:spPr>
          <p:txBody>
            <a:bodyPr wrap="square" lIns="25900" tIns="25900" rIns="25900" bIns="25900" numCol="1" anchor="ctr">
              <a:noAutofit/>
            </a:bodyPr>
            <a:lstStyle/>
            <a:p>
              <a:pPr defTabSz="914049">
                <a:defRPr sz="3200">
                  <a:solidFill>
                    <a:srgbClr val="FFFFFF"/>
                  </a:solidFill>
                </a:defRPr>
              </a:pPr>
              <a:endParaRPr sz="1632" kern="0">
                <a:solidFill>
                  <a:srgbClr val="FFFFFF"/>
                </a:solidFill>
                <a:latin typeface="+mj-lt"/>
              </a:endParaRPr>
            </a:p>
          </p:txBody>
        </p:sp>
        <p:pic>
          <p:nvPicPr>
            <p:cNvPr id="12" name="pasted-image.pdf"/>
            <p:cNvPicPr>
              <a:picLocks noChangeAspect="1"/>
            </p:cNvPicPr>
            <p:nvPr/>
          </p:nvPicPr>
          <p:blipFill>
            <a:blip r:embed="rId4">
              <a:extLst/>
            </a:blip>
            <a:stretch>
              <a:fillRect/>
            </a:stretch>
          </p:blipFill>
          <p:spPr>
            <a:xfrm>
              <a:off x="704850" y="772391"/>
              <a:ext cx="1638300" cy="1651000"/>
            </a:xfrm>
            <a:prstGeom prst="rect">
              <a:avLst/>
            </a:prstGeom>
            <a:ln w="12700" cap="flat">
              <a:noFill/>
              <a:miter lim="400000"/>
            </a:ln>
            <a:effectLst/>
          </p:spPr>
        </p:pic>
      </p:grpSp>
      <p:grpSp>
        <p:nvGrpSpPr>
          <p:cNvPr id="13" name="Group 127"/>
          <p:cNvGrpSpPr/>
          <p:nvPr/>
        </p:nvGrpSpPr>
        <p:grpSpPr>
          <a:xfrm>
            <a:off x="8495669" y="832976"/>
            <a:ext cx="1553898" cy="1553898"/>
            <a:chOff x="0" y="0"/>
            <a:chExt cx="3048000" cy="3048000"/>
          </a:xfrm>
        </p:grpSpPr>
        <p:sp>
          <p:nvSpPr>
            <p:cNvPr id="14" name="Shape 125"/>
            <p:cNvSpPr/>
            <p:nvPr/>
          </p:nvSpPr>
          <p:spPr>
            <a:xfrm>
              <a:off x="0" y="0"/>
              <a:ext cx="3048000" cy="3048000"/>
            </a:xfrm>
            <a:prstGeom prst="ellipse">
              <a:avLst/>
            </a:prstGeom>
            <a:solidFill>
              <a:srgbClr val="FFFFFF"/>
            </a:solidFill>
            <a:ln w="12700" cap="flat">
              <a:noFill/>
              <a:miter lim="400000"/>
            </a:ln>
            <a:effectLst/>
          </p:spPr>
          <p:txBody>
            <a:bodyPr wrap="square" lIns="25900" tIns="25900" rIns="25900" bIns="25900" numCol="1" anchor="ctr">
              <a:noAutofit/>
            </a:bodyPr>
            <a:lstStyle/>
            <a:p>
              <a:pPr defTabSz="914049">
                <a:defRPr sz="3200">
                  <a:solidFill>
                    <a:srgbClr val="FFFFFF"/>
                  </a:solidFill>
                </a:defRPr>
              </a:pPr>
              <a:endParaRPr sz="1632" kern="0">
                <a:solidFill>
                  <a:srgbClr val="FFFFFF"/>
                </a:solidFill>
                <a:latin typeface="+mj-lt"/>
              </a:endParaRPr>
            </a:p>
          </p:txBody>
        </p:sp>
        <p:pic>
          <p:nvPicPr>
            <p:cNvPr id="15" name="pasted-image.pdf"/>
            <p:cNvPicPr>
              <a:picLocks noChangeAspect="1"/>
            </p:cNvPicPr>
            <p:nvPr/>
          </p:nvPicPr>
          <p:blipFill>
            <a:blip r:embed="rId5">
              <a:extLst/>
            </a:blip>
            <a:stretch>
              <a:fillRect/>
            </a:stretch>
          </p:blipFill>
          <p:spPr>
            <a:xfrm>
              <a:off x="685800" y="685800"/>
              <a:ext cx="1676400" cy="1676400"/>
            </a:xfrm>
            <a:prstGeom prst="rect">
              <a:avLst/>
            </a:prstGeom>
            <a:ln w="12700" cap="flat">
              <a:noFill/>
              <a:miter lim="400000"/>
            </a:ln>
            <a:effectLst/>
          </p:spPr>
        </p:pic>
      </p:grpSp>
      <p:grpSp>
        <p:nvGrpSpPr>
          <p:cNvPr id="16" name="Group 130"/>
          <p:cNvGrpSpPr/>
          <p:nvPr/>
        </p:nvGrpSpPr>
        <p:grpSpPr>
          <a:xfrm>
            <a:off x="8495669" y="3817755"/>
            <a:ext cx="1553898" cy="1553898"/>
            <a:chOff x="0" y="0"/>
            <a:chExt cx="3048000" cy="3048000"/>
          </a:xfrm>
        </p:grpSpPr>
        <p:sp>
          <p:nvSpPr>
            <p:cNvPr id="18" name="Shape 128"/>
            <p:cNvSpPr/>
            <p:nvPr/>
          </p:nvSpPr>
          <p:spPr>
            <a:xfrm>
              <a:off x="0" y="0"/>
              <a:ext cx="3048000" cy="3048000"/>
            </a:xfrm>
            <a:prstGeom prst="ellipse">
              <a:avLst/>
            </a:prstGeom>
            <a:solidFill>
              <a:srgbClr val="FFFFFF"/>
            </a:solidFill>
            <a:ln w="12700" cap="flat">
              <a:noFill/>
              <a:miter lim="400000"/>
            </a:ln>
            <a:effectLst/>
          </p:spPr>
          <p:txBody>
            <a:bodyPr wrap="square" lIns="25900" tIns="25900" rIns="25900" bIns="25900" numCol="1" anchor="ctr">
              <a:noAutofit/>
            </a:bodyPr>
            <a:lstStyle/>
            <a:p>
              <a:pPr defTabSz="914049">
                <a:defRPr sz="3200">
                  <a:solidFill>
                    <a:srgbClr val="FFFFFF"/>
                  </a:solidFill>
                </a:defRPr>
              </a:pPr>
              <a:endParaRPr sz="1632" kern="0">
                <a:solidFill>
                  <a:srgbClr val="FFFFFF"/>
                </a:solidFill>
                <a:latin typeface="+mj-lt"/>
              </a:endParaRPr>
            </a:p>
          </p:txBody>
        </p:sp>
        <p:pic>
          <p:nvPicPr>
            <p:cNvPr id="19" name="pasted-image.pdf"/>
            <p:cNvPicPr>
              <a:picLocks noChangeAspect="1"/>
            </p:cNvPicPr>
            <p:nvPr/>
          </p:nvPicPr>
          <p:blipFill>
            <a:blip r:embed="rId6">
              <a:extLst/>
            </a:blip>
            <a:stretch>
              <a:fillRect/>
            </a:stretch>
          </p:blipFill>
          <p:spPr>
            <a:xfrm>
              <a:off x="628650" y="1119332"/>
              <a:ext cx="1917700" cy="901700"/>
            </a:xfrm>
            <a:prstGeom prst="rect">
              <a:avLst/>
            </a:prstGeom>
            <a:ln w="12700" cap="flat">
              <a:noFill/>
              <a:miter lim="400000"/>
            </a:ln>
            <a:effectLst/>
          </p:spPr>
        </p:pic>
      </p:grpSp>
      <p:grpSp>
        <p:nvGrpSpPr>
          <p:cNvPr id="20" name="Group 19"/>
          <p:cNvGrpSpPr/>
          <p:nvPr/>
        </p:nvGrpSpPr>
        <p:grpSpPr>
          <a:xfrm>
            <a:off x="5402442" y="3817755"/>
            <a:ext cx="1553898" cy="1553898"/>
            <a:chOff x="10591800" y="7486650"/>
            <a:chExt cx="3048000" cy="3048001"/>
          </a:xfrm>
        </p:grpSpPr>
        <p:sp>
          <p:nvSpPr>
            <p:cNvPr id="21" name="Shape 131"/>
            <p:cNvSpPr/>
            <p:nvPr/>
          </p:nvSpPr>
          <p:spPr>
            <a:xfrm>
              <a:off x="10591800" y="7486650"/>
              <a:ext cx="3048000" cy="3048001"/>
            </a:xfrm>
            <a:prstGeom prst="ellipse">
              <a:avLst/>
            </a:prstGeom>
            <a:solidFill>
              <a:srgbClr val="FFFFFF"/>
            </a:solidFill>
            <a:ln w="12700">
              <a:miter lim="400000"/>
            </a:ln>
          </p:spPr>
          <p:txBody>
            <a:bodyPr lIns="25900" tIns="25900" rIns="25900" bIns="25900" anchor="ctr"/>
            <a:lstStyle/>
            <a:p>
              <a:pPr defTabSz="914049">
                <a:defRPr sz="3200">
                  <a:solidFill>
                    <a:srgbClr val="FFFFFF"/>
                  </a:solidFill>
                </a:defRPr>
              </a:pPr>
              <a:endParaRPr sz="1632" kern="0">
                <a:solidFill>
                  <a:srgbClr val="FFFFFF"/>
                </a:solidFill>
                <a:latin typeface="+mj-lt"/>
              </a:endParaRPr>
            </a:p>
          </p:txBody>
        </p:sp>
        <p:pic>
          <p:nvPicPr>
            <p:cNvPr id="22" name="pasted-image.pdf"/>
            <p:cNvPicPr>
              <a:picLocks noChangeAspect="1"/>
            </p:cNvPicPr>
            <p:nvPr/>
          </p:nvPicPr>
          <p:blipFill>
            <a:blip r:embed="rId7">
              <a:extLst/>
            </a:blip>
            <a:stretch>
              <a:fillRect/>
            </a:stretch>
          </p:blipFill>
          <p:spPr>
            <a:xfrm>
              <a:off x="11531600" y="8159750"/>
              <a:ext cx="1168400" cy="1701801"/>
            </a:xfrm>
            <a:prstGeom prst="rect">
              <a:avLst/>
            </a:prstGeom>
            <a:ln w="12700">
              <a:miter lim="400000"/>
            </a:ln>
          </p:spPr>
        </p:pic>
      </p:grpSp>
      <p:grpSp>
        <p:nvGrpSpPr>
          <p:cNvPr id="23" name="Group 22"/>
          <p:cNvGrpSpPr/>
          <p:nvPr/>
        </p:nvGrpSpPr>
        <p:grpSpPr>
          <a:xfrm>
            <a:off x="1191635" y="2576154"/>
            <a:ext cx="9056551" cy="3666867"/>
            <a:chOff x="2332222" y="5051232"/>
            <a:chExt cx="17764587" cy="7192635"/>
          </a:xfrm>
        </p:grpSpPr>
        <p:sp>
          <p:nvSpPr>
            <p:cNvPr id="24" name="Shape 134"/>
            <p:cNvSpPr/>
            <p:nvPr/>
          </p:nvSpPr>
          <p:spPr>
            <a:xfrm>
              <a:off x="4774925" y="5051232"/>
              <a:ext cx="2626441" cy="73063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4000">
                  <a:solidFill>
                    <a:srgbClr val="FFFFFF"/>
                  </a:solidFill>
                  <a:latin typeface="Segoe Pro Display Light"/>
                  <a:ea typeface="Segoe Pro Display Light"/>
                  <a:cs typeface="Segoe Pro Display Light"/>
                  <a:sym typeface="Segoe Pro Display Light"/>
                </a:defRPr>
              </a:lvl1pPr>
            </a:lstStyle>
            <a:p>
              <a:pPr defTabSz="914049"/>
              <a:r>
                <a:rPr sz="2040" kern="0">
                  <a:latin typeface="+mj-lt"/>
                </a:rPr>
                <a:t>HockeyApp</a:t>
              </a:r>
            </a:p>
          </p:txBody>
        </p:sp>
        <p:sp>
          <p:nvSpPr>
            <p:cNvPr id="25" name="Shape 135"/>
            <p:cNvSpPr/>
            <p:nvPr/>
          </p:nvSpPr>
          <p:spPr>
            <a:xfrm>
              <a:off x="10065098" y="5051232"/>
              <a:ext cx="4374208" cy="73063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4000">
                  <a:solidFill>
                    <a:srgbClr val="FFFFFF"/>
                  </a:solidFill>
                  <a:latin typeface="Segoe Pro Display Light"/>
                  <a:ea typeface="Segoe Pro Display Light"/>
                  <a:cs typeface="Segoe Pro Display Light"/>
                  <a:sym typeface="Segoe Pro Display Light"/>
                </a:defRPr>
              </a:lvl1pPr>
            </a:lstStyle>
            <a:p>
              <a:pPr defTabSz="914049"/>
              <a:r>
                <a:rPr sz="2040" kern="0" dirty="0">
                  <a:latin typeface="+mj-lt"/>
                </a:rPr>
                <a:t>Xamarin Test Cloud</a:t>
              </a:r>
            </a:p>
          </p:txBody>
        </p:sp>
        <p:sp>
          <p:nvSpPr>
            <p:cNvPr id="26" name="Shape 136"/>
            <p:cNvSpPr/>
            <p:nvPr/>
          </p:nvSpPr>
          <p:spPr>
            <a:xfrm>
              <a:off x="16415295" y="5051232"/>
              <a:ext cx="3681514" cy="73063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4000">
                  <a:solidFill>
                    <a:srgbClr val="FFFFFF"/>
                  </a:solidFill>
                  <a:latin typeface="Segoe Pro Display Light"/>
                  <a:ea typeface="Segoe Pro Display Light"/>
                  <a:cs typeface="Segoe Pro Display Light"/>
                  <a:sym typeface="Segoe Pro Display Light"/>
                </a:defRPr>
              </a:lvl1pPr>
            </a:lstStyle>
            <a:p>
              <a:pPr defTabSz="914049"/>
              <a:r>
                <a:rPr sz="2040" kern="0">
                  <a:latin typeface="+mj-lt"/>
                </a:rPr>
                <a:t>Xamarin Insights</a:t>
              </a:r>
            </a:p>
          </p:txBody>
        </p:sp>
        <p:sp>
          <p:nvSpPr>
            <p:cNvPr id="27" name="Shape 137"/>
            <p:cNvSpPr/>
            <p:nvPr/>
          </p:nvSpPr>
          <p:spPr>
            <a:xfrm>
              <a:off x="2332222" y="5853676"/>
              <a:ext cx="7431653" cy="573559"/>
            </a:xfrm>
            <a:prstGeom prst="rect">
              <a:avLst/>
            </a:prstGeom>
            <a:ln w="12700">
              <a:miter lim="400000"/>
            </a:ln>
            <a:extLst>
              <a:ext uri="{C572A759-6A51-4108-AA02-DFA0A04FC94B}">
                <ma14:wrappingTextBoxFlag xmlns:ma14="http://schemas.microsoft.com/office/mac/drawingml/2011/main" val="1"/>
              </a:ext>
            </a:extLst>
          </p:spPr>
          <p:txBody>
            <a:bodyPr wrap="square" lIns="25900" tIns="25900" rIns="25900" bIns="25900" anchor="ctr">
              <a:spAutoFit/>
            </a:bodyPr>
            <a:lstStyle>
              <a:lvl1pPr>
                <a:defRPr sz="3000">
                  <a:solidFill>
                    <a:srgbClr val="FFFFFF"/>
                  </a:solidFill>
                  <a:latin typeface="Segoe Pro Display"/>
                  <a:ea typeface="Segoe Pro Display"/>
                  <a:cs typeface="Segoe Pro Display"/>
                  <a:sym typeface="Segoe Pro Display"/>
                </a:defRPr>
              </a:lvl1pPr>
            </a:lstStyle>
            <a:p>
              <a:pPr algn="ctr" defTabSz="914049"/>
              <a:r>
                <a:rPr sz="1530" kern="0" dirty="0">
                  <a:latin typeface="+mj-lt"/>
                </a:rPr>
                <a:t>Distribut</a:t>
              </a:r>
              <a:r>
                <a:rPr lang="de-DE" sz="1530" kern="0" dirty="0" err="1">
                  <a:latin typeface="+mj-lt"/>
                </a:rPr>
                <a:t>ion</a:t>
              </a:r>
              <a:r>
                <a:rPr lang="en-US" sz="1530" kern="0" dirty="0">
                  <a:latin typeface="+mj-lt"/>
                </a:rPr>
                <a:t> • Crashes • Analytics</a:t>
              </a:r>
            </a:p>
          </p:txBody>
        </p:sp>
        <p:sp>
          <p:nvSpPr>
            <p:cNvPr id="28" name="Shape 138"/>
            <p:cNvSpPr/>
            <p:nvPr/>
          </p:nvSpPr>
          <p:spPr>
            <a:xfrm>
              <a:off x="11057022" y="5853641"/>
              <a:ext cx="2126161" cy="57362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3000">
                  <a:solidFill>
                    <a:srgbClr val="FFFFFF"/>
                  </a:solidFill>
                  <a:latin typeface="Segoe Pro Display"/>
                  <a:ea typeface="Segoe Pro Display"/>
                  <a:cs typeface="Segoe Pro Display"/>
                  <a:sym typeface="Segoe Pro Display"/>
                </a:defRPr>
              </a:lvl1pPr>
            </a:lstStyle>
            <a:p>
              <a:pPr defTabSz="914049"/>
              <a:r>
                <a:rPr lang="de-DE" sz="1530" kern="0" dirty="0">
                  <a:latin typeface="+mj-lt"/>
                </a:rPr>
                <a:t>Device </a:t>
              </a:r>
              <a:r>
                <a:rPr sz="1530" kern="0" dirty="0">
                  <a:latin typeface="+mj-lt"/>
                </a:rPr>
                <a:t>Test</a:t>
              </a:r>
              <a:r>
                <a:rPr lang="de-DE" sz="1530" kern="0" dirty="0">
                  <a:latin typeface="+mj-lt"/>
                </a:rPr>
                <a:t>s</a:t>
              </a:r>
              <a:endParaRPr sz="1530" kern="0" dirty="0">
                <a:latin typeface="+mj-lt"/>
              </a:endParaRPr>
            </a:p>
          </p:txBody>
        </p:sp>
        <p:sp>
          <p:nvSpPr>
            <p:cNvPr id="29" name="Shape 139"/>
            <p:cNvSpPr/>
            <p:nvPr/>
          </p:nvSpPr>
          <p:spPr>
            <a:xfrm>
              <a:off x="16605053" y="5853641"/>
              <a:ext cx="3187650" cy="57362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3000">
                  <a:solidFill>
                    <a:srgbClr val="FFFFFF"/>
                  </a:solidFill>
                  <a:latin typeface="Segoe Pro Display"/>
                  <a:ea typeface="Segoe Pro Display"/>
                  <a:cs typeface="Segoe Pro Display"/>
                  <a:sym typeface="Segoe Pro Display"/>
                </a:defRPr>
              </a:lvl1pPr>
            </a:lstStyle>
            <a:p>
              <a:pPr defTabSz="914049"/>
              <a:r>
                <a:rPr sz="1530" kern="0">
                  <a:latin typeface="+mj-lt"/>
                </a:rPr>
                <a:t>Crashes • Analytics</a:t>
              </a:r>
            </a:p>
          </p:txBody>
        </p:sp>
        <p:sp>
          <p:nvSpPr>
            <p:cNvPr id="30" name="Shape 140"/>
            <p:cNvSpPr/>
            <p:nvPr/>
          </p:nvSpPr>
          <p:spPr>
            <a:xfrm>
              <a:off x="3202107" y="10867830"/>
              <a:ext cx="5952010" cy="73063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4000">
                  <a:solidFill>
                    <a:srgbClr val="FFFFFF"/>
                  </a:solidFill>
                  <a:latin typeface="Segoe Pro Display Light"/>
                  <a:ea typeface="Segoe Pro Display Light"/>
                  <a:cs typeface="Segoe Pro Display Light"/>
                  <a:sym typeface="Segoe Pro Display Light"/>
                </a:defRPr>
              </a:lvl1pPr>
            </a:lstStyle>
            <a:p>
              <a:pPr defTabSz="914049"/>
              <a:r>
                <a:rPr sz="2040" kern="0">
                  <a:latin typeface="+mj-lt"/>
                </a:rPr>
                <a:t>Azure Mobile Engagement</a:t>
              </a:r>
            </a:p>
          </p:txBody>
        </p:sp>
        <p:sp>
          <p:nvSpPr>
            <p:cNvPr id="31" name="Shape 141"/>
            <p:cNvSpPr/>
            <p:nvPr/>
          </p:nvSpPr>
          <p:spPr>
            <a:xfrm>
              <a:off x="10134098" y="10867830"/>
              <a:ext cx="4127276" cy="73063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4000">
                  <a:solidFill>
                    <a:srgbClr val="FFFFFF"/>
                  </a:solidFill>
                  <a:latin typeface="Segoe Pro Display Light"/>
                  <a:ea typeface="Segoe Pro Display Light"/>
                  <a:cs typeface="Segoe Pro Display Light"/>
                  <a:sym typeface="Segoe Pro Display Light"/>
                </a:defRPr>
              </a:lvl1pPr>
            </a:lstStyle>
            <a:p>
              <a:pPr defTabSz="914049"/>
              <a:r>
                <a:rPr sz="2040" kern="0">
                  <a:latin typeface="+mj-lt"/>
                </a:rPr>
                <a:t>Azure App Service</a:t>
              </a:r>
            </a:p>
          </p:txBody>
        </p:sp>
        <p:sp>
          <p:nvSpPr>
            <p:cNvPr id="32" name="Shape 142"/>
            <p:cNvSpPr/>
            <p:nvPr/>
          </p:nvSpPr>
          <p:spPr>
            <a:xfrm>
              <a:off x="17056293" y="10867830"/>
              <a:ext cx="2321782" cy="73063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4000">
                  <a:solidFill>
                    <a:srgbClr val="FFFFFF"/>
                  </a:solidFill>
                  <a:latin typeface="Segoe Pro Display Light"/>
                  <a:ea typeface="Segoe Pro Display Light"/>
                  <a:cs typeface="Segoe Pro Display Light"/>
                  <a:sym typeface="Segoe Pro Display Light"/>
                </a:defRPr>
              </a:lvl1pPr>
            </a:lstStyle>
            <a:p>
              <a:pPr defTabSz="914049"/>
              <a:r>
                <a:rPr sz="2040" kern="0">
                  <a:latin typeface="+mj-lt"/>
                </a:rPr>
                <a:t>CodePush</a:t>
              </a:r>
            </a:p>
          </p:txBody>
        </p:sp>
        <p:sp>
          <p:nvSpPr>
            <p:cNvPr id="33" name="Shape 143"/>
            <p:cNvSpPr/>
            <p:nvPr/>
          </p:nvSpPr>
          <p:spPr>
            <a:xfrm>
              <a:off x="4705487" y="11670238"/>
              <a:ext cx="2696993" cy="57362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3000">
                  <a:solidFill>
                    <a:srgbClr val="FFFFFF"/>
                  </a:solidFill>
                  <a:latin typeface="Segoe Pro Display"/>
                  <a:ea typeface="Segoe Pro Display"/>
                  <a:cs typeface="Segoe Pro Display"/>
                  <a:sym typeface="Segoe Pro Display"/>
                </a:defRPr>
              </a:lvl1pPr>
            </a:lstStyle>
            <a:p>
              <a:pPr defTabSz="914049"/>
              <a:r>
                <a:rPr sz="1530" kern="0">
                  <a:latin typeface="+mj-lt"/>
                </a:rPr>
                <a:t>Analytics • Push</a:t>
              </a:r>
            </a:p>
          </p:txBody>
        </p:sp>
        <p:sp>
          <p:nvSpPr>
            <p:cNvPr id="34" name="Shape 144"/>
            <p:cNvSpPr/>
            <p:nvPr/>
          </p:nvSpPr>
          <p:spPr>
            <a:xfrm>
              <a:off x="10439169" y="11670238"/>
              <a:ext cx="3473067" cy="57362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3000">
                  <a:solidFill>
                    <a:srgbClr val="FFFFFF"/>
                  </a:solidFill>
                  <a:latin typeface="Segoe Pro Display"/>
                  <a:ea typeface="Segoe Pro Display"/>
                  <a:cs typeface="Segoe Pro Display"/>
                  <a:sym typeface="Segoe Pro Display"/>
                </a:defRPr>
              </a:lvl1pPr>
            </a:lstStyle>
            <a:p>
              <a:pPr defTabSz="914049"/>
              <a:r>
                <a:rPr sz="1530" kern="0">
                  <a:latin typeface="+mj-lt"/>
                </a:rPr>
                <a:t>Tables • Auth • Push</a:t>
              </a:r>
            </a:p>
          </p:txBody>
        </p:sp>
        <p:sp>
          <p:nvSpPr>
            <p:cNvPr id="35" name="Shape 145"/>
            <p:cNvSpPr/>
            <p:nvPr/>
          </p:nvSpPr>
          <p:spPr>
            <a:xfrm>
              <a:off x="17158182" y="11670238"/>
              <a:ext cx="1985057" cy="573629"/>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3000">
                  <a:solidFill>
                    <a:srgbClr val="FFFFFF"/>
                  </a:solidFill>
                  <a:latin typeface="Segoe Pro Display"/>
                  <a:ea typeface="Segoe Pro Display"/>
                  <a:cs typeface="Segoe Pro Display"/>
                  <a:sym typeface="Segoe Pro Display"/>
                </a:defRPr>
              </a:lvl1pPr>
            </a:lstStyle>
            <a:p>
              <a:pPr defTabSz="914049"/>
              <a:r>
                <a:rPr sz="1530" kern="0">
                  <a:latin typeface="+mj-lt"/>
                </a:rPr>
                <a:t>Distribution</a:t>
              </a:r>
            </a:p>
          </p:txBody>
        </p:sp>
      </p:grpSp>
      <p:grpSp>
        <p:nvGrpSpPr>
          <p:cNvPr id="36" name="Group 35"/>
          <p:cNvGrpSpPr/>
          <p:nvPr/>
        </p:nvGrpSpPr>
        <p:grpSpPr>
          <a:xfrm>
            <a:off x="2309214" y="3817755"/>
            <a:ext cx="1553898" cy="1553898"/>
            <a:chOff x="4524375" y="7502521"/>
            <a:chExt cx="3048000" cy="3048001"/>
          </a:xfrm>
        </p:grpSpPr>
        <p:sp>
          <p:nvSpPr>
            <p:cNvPr id="37" name="Shape 131"/>
            <p:cNvSpPr/>
            <p:nvPr/>
          </p:nvSpPr>
          <p:spPr>
            <a:xfrm>
              <a:off x="4524375" y="7502521"/>
              <a:ext cx="3048000" cy="3048001"/>
            </a:xfrm>
            <a:prstGeom prst="ellipse">
              <a:avLst/>
            </a:prstGeom>
            <a:solidFill>
              <a:srgbClr val="FFFFFF"/>
            </a:solidFill>
            <a:ln w="12700">
              <a:miter lim="400000"/>
            </a:ln>
          </p:spPr>
          <p:txBody>
            <a:bodyPr lIns="25900" tIns="25900" rIns="25900" bIns="25900" anchor="ctr"/>
            <a:lstStyle/>
            <a:p>
              <a:pPr defTabSz="914049">
                <a:defRPr sz="3200">
                  <a:solidFill>
                    <a:srgbClr val="FFFFFF"/>
                  </a:solidFill>
                </a:defRPr>
              </a:pPr>
              <a:endParaRPr sz="1632" kern="0">
                <a:solidFill>
                  <a:srgbClr val="FFFFFF"/>
                </a:solidFill>
                <a:latin typeface="+mj-lt"/>
              </a:endParaRPr>
            </a:p>
          </p:txBody>
        </p:sp>
        <p:pic>
          <p:nvPicPr>
            <p:cNvPr id="38" name="Picture 37"/>
            <p:cNvPicPr>
              <a:picLocks noChangeAspect="1"/>
            </p:cNvPicPr>
            <p:nvPr/>
          </p:nvPicPr>
          <p:blipFill>
            <a:blip r:embed="rId8"/>
            <a:stretch>
              <a:fillRect/>
            </a:stretch>
          </p:blipFill>
          <p:spPr>
            <a:xfrm>
              <a:off x="5463849" y="8177208"/>
              <a:ext cx="1168400" cy="1698627"/>
            </a:xfrm>
            <a:prstGeom prst="rect">
              <a:avLst/>
            </a:prstGeom>
          </p:spPr>
        </p:pic>
      </p:grpSp>
      <p:sp>
        <p:nvSpPr>
          <p:cNvPr id="39" name="Shape 164"/>
          <p:cNvSpPr/>
          <p:nvPr/>
        </p:nvSpPr>
        <p:spPr>
          <a:xfrm>
            <a:off x="3727555" y="4391221"/>
            <a:ext cx="4968716" cy="617397"/>
          </a:xfrm>
          <a:prstGeom prst="rect">
            <a:avLst/>
          </a:prstGeom>
          <a:ln w="12700">
            <a:miter lim="400000"/>
          </a:ln>
          <a:extLst>
            <a:ext uri="{C572A759-6A51-4108-AA02-DFA0A04FC94B}">
              <ma14:wrappingTextBoxFlag xmlns:ma14="http://schemas.microsoft.com/office/mac/drawingml/2011/main" val="1"/>
            </a:ext>
          </a:extLst>
        </p:spPr>
        <p:txBody>
          <a:bodyPr wrap="none" lIns="25900" tIns="25900" rIns="25900" bIns="25900" anchor="ctr">
            <a:spAutoFit/>
          </a:bodyPr>
          <a:lstStyle>
            <a:lvl1pPr>
              <a:defRPr sz="8000">
                <a:solidFill>
                  <a:srgbClr val="FFFFFF"/>
                </a:solidFill>
                <a:latin typeface="Segoe Pro Display Light"/>
                <a:ea typeface="Segoe Pro Display Light"/>
                <a:cs typeface="Segoe Pro Display Light"/>
                <a:sym typeface="Segoe Pro Display Light"/>
              </a:defRPr>
            </a:lvl1pPr>
          </a:lstStyle>
          <a:p>
            <a:pPr algn="ctr" defTabSz="914049"/>
            <a:r>
              <a:rPr sz="3672" kern="0" dirty="0">
                <a:latin typeface="+mj-lt"/>
              </a:rPr>
              <a:t>Visual Studio </a:t>
            </a:r>
            <a:r>
              <a:rPr lang="en-US" sz="3672" kern="0" dirty="0">
                <a:latin typeface="+mj-lt"/>
              </a:rPr>
              <a:t>App</a:t>
            </a:r>
            <a:r>
              <a:rPr sz="3672" kern="0" dirty="0">
                <a:latin typeface="+mj-lt"/>
              </a:rPr>
              <a:t> Center</a:t>
            </a:r>
            <a:endParaRPr lang="en-US" sz="3672" kern="0" dirty="0">
              <a:latin typeface="+mj-lt"/>
            </a:endParaRPr>
          </a:p>
        </p:txBody>
      </p:sp>
      <p:grpSp>
        <p:nvGrpSpPr>
          <p:cNvPr id="40" name="Group 121"/>
          <p:cNvGrpSpPr/>
          <p:nvPr/>
        </p:nvGrpSpPr>
        <p:grpSpPr>
          <a:xfrm>
            <a:off x="2309214" y="832976"/>
            <a:ext cx="1553898" cy="1553898"/>
            <a:chOff x="0" y="0"/>
            <a:chExt cx="3048000" cy="3048000"/>
          </a:xfrm>
        </p:grpSpPr>
        <p:sp>
          <p:nvSpPr>
            <p:cNvPr id="41" name="Shape 119"/>
            <p:cNvSpPr/>
            <p:nvPr/>
          </p:nvSpPr>
          <p:spPr>
            <a:xfrm>
              <a:off x="0" y="0"/>
              <a:ext cx="3048000" cy="3048000"/>
            </a:xfrm>
            <a:prstGeom prst="ellipse">
              <a:avLst/>
            </a:prstGeom>
            <a:solidFill>
              <a:srgbClr val="FFFFFF"/>
            </a:solidFill>
            <a:ln w="12700" cap="flat">
              <a:noFill/>
              <a:miter lim="400000"/>
            </a:ln>
            <a:effectLst/>
          </p:spPr>
          <p:txBody>
            <a:bodyPr wrap="square" lIns="25900" tIns="25900" rIns="25900" bIns="25900" numCol="1" anchor="ctr">
              <a:noAutofit/>
            </a:bodyPr>
            <a:lstStyle/>
            <a:p>
              <a:pPr defTabSz="914049">
                <a:defRPr sz="3200">
                  <a:solidFill>
                    <a:srgbClr val="FFFFFF"/>
                  </a:solidFill>
                </a:defRPr>
              </a:pPr>
              <a:endParaRPr sz="1632" kern="0">
                <a:solidFill>
                  <a:srgbClr val="FFFFFF"/>
                </a:solidFill>
                <a:latin typeface="+mj-lt"/>
              </a:endParaRPr>
            </a:p>
          </p:txBody>
        </p:sp>
        <p:pic>
          <p:nvPicPr>
            <p:cNvPr id="42" name="pasted-image.pdf"/>
            <p:cNvPicPr>
              <a:picLocks noChangeAspect="1"/>
            </p:cNvPicPr>
            <p:nvPr/>
          </p:nvPicPr>
          <p:blipFill>
            <a:blip r:embed="rId9">
              <a:extLst/>
            </a:blip>
            <a:stretch>
              <a:fillRect/>
            </a:stretch>
          </p:blipFill>
          <p:spPr>
            <a:xfrm>
              <a:off x="577850" y="1039668"/>
              <a:ext cx="1892300" cy="1079500"/>
            </a:xfrm>
            <a:prstGeom prst="rect">
              <a:avLst/>
            </a:prstGeom>
            <a:ln w="12700" cap="flat">
              <a:noFill/>
              <a:miter lim="400000"/>
            </a:ln>
            <a:effectLst/>
          </p:spPr>
        </p:pic>
      </p:grpSp>
    </p:spTree>
    <p:extLst>
      <p:ext uri="{BB962C8B-B14F-4D97-AF65-F5344CB8AC3E}">
        <p14:creationId xmlns:p14="http://schemas.microsoft.com/office/powerpoint/2010/main" val="20923557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23"/>
                                        </p:tgtEl>
                                      </p:cBhvr>
                                    </p:animEffect>
                                    <p:set>
                                      <p:cBhvr>
                                        <p:cTn id="7" dur="1" fill="hold">
                                          <p:stCondLst>
                                            <p:cond delay="999"/>
                                          </p:stCondLst>
                                        </p:cTn>
                                        <p:tgtEl>
                                          <p:spTgt spid="23"/>
                                        </p:tgtEl>
                                        <p:attrNameLst>
                                          <p:attrName>style.visibility</p:attrName>
                                        </p:attrNameLst>
                                      </p:cBhvr>
                                      <p:to>
                                        <p:strVal val="hidden"/>
                                      </p:to>
                                    </p:set>
                                  </p:childTnLst>
                                </p:cTn>
                              </p:par>
                              <p:par>
                                <p:cTn id="8" presetID="0" presetClass="path" presetSubtype="0" accel="50000" decel="50000" fill="hold" nodeType="withEffect">
                                  <p:stCondLst>
                                    <p:cond delay="0"/>
                                  </p:stCondLst>
                                  <p:childTnLst>
                                    <p:animMotion origin="layout" path="M -1.35417E-6 -4.07407E-6 L 0.24856 0.21435 " pathEditMode="relative" rAng="0" ptsTypes="AA">
                                      <p:cBhvr>
                                        <p:cTn id="9" dur="1000" fill="hold"/>
                                        <p:tgtEl>
                                          <p:spTgt spid="40"/>
                                        </p:tgtEl>
                                        <p:attrNameLst>
                                          <p:attrName>ppt_x</p:attrName>
                                          <p:attrName>ppt_y</p:attrName>
                                        </p:attrNameLst>
                                      </p:cBhvr>
                                      <p:rCtr x="12441" y="10706"/>
                                    </p:animMotion>
                                  </p:childTnLst>
                                </p:cTn>
                              </p:par>
                              <p:par>
                                <p:cTn id="10" presetID="0" presetClass="path" presetSubtype="0" accel="50000" decel="50000" fill="hold" nodeType="withEffect">
                                  <p:stCondLst>
                                    <p:cond delay="0"/>
                                  </p:stCondLst>
                                  <p:childTnLst>
                                    <p:animMotion origin="layout" path="M -4.58333E-6 -7.40741E-7 L -0.00143 0.21632 " pathEditMode="relative" rAng="0" ptsTypes="AA">
                                      <p:cBhvr>
                                        <p:cTn id="11" dur="1000" fill="hold"/>
                                        <p:tgtEl>
                                          <p:spTgt spid="10"/>
                                        </p:tgtEl>
                                        <p:attrNameLst>
                                          <p:attrName>ppt_x</p:attrName>
                                          <p:attrName>ppt_y</p:attrName>
                                        </p:attrNameLst>
                                      </p:cBhvr>
                                      <p:rCtr x="-59" y="10903"/>
                                    </p:animMotion>
                                  </p:childTnLst>
                                </p:cTn>
                              </p:par>
                              <p:par>
                                <p:cTn id="12" presetID="0" presetClass="path" presetSubtype="0" accel="50000" decel="50000" fill="hold" nodeType="withEffect">
                                  <p:stCondLst>
                                    <p:cond delay="0"/>
                                  </p:stCondLst>
                                  <p:childTnLst>
                                    <p:animMotion origin="layout" path="M -4.58333E-6 -4.07407E-6 L -0.24909 0.21435 " pathEditMode="relative" rAng="0" ptsTypes="AA">
                                      <p:cBhvr>
                                        <p:cTn id="13" dur="1000" fill="hold"/>
                                        <p:tgtEl>
                                          <p:spTgt spid="13"/>
                                        </p:tgtEl>
                                        <p:attrNameLst>
                                          <p:attrName>ppt_x</p:attrName>
                                          <p:attrName>ppt_y</p:attrName>
                                        </p:attrNameLst>
                                      </p:cBhvr>
                                      <p:rCtr x="-12500" y="10706"/>
                                    </p:animMotion>
                                  </p:childTnLst>
                                </p:cTn>
                              </p:par>
                              <p:par>
                                <p:cTn id="14" presetID="0" presetClass="path" presetSubtype="0" accel="50000" decel="50000" fill="hold" nodeType="withEffect">
                                  <p:stCondLst>
                                    <p:cond delay="0"/>
                                  </p:stCondLst>
                                  <p:childTnLst>
                                    <p:animMotion origin="layout" path="M -2.70833E-6 2.77778E-6 L -0.25026 -0.2125 " pathEditMode="relative" rAng="0" ptsTypes="AA">
                                      <p:cBhvr>
                                        <p:cTn id="15" dur="1000" fill="hold"/>
                                        <p:tgtEl>
                                          <p:spTgt spid="16"/>
                                        </p:tgtEl>
                                        <p:attrNameLst>
                                          <p:attrName>ppt_x</p:attrName>
                                          <p:attrName>ppt_y</p:attrName>
                                        </p:attrNameLst>
                                      </p:cBhvr>
                                      <p:rCtr x="-12500" y="-10613"/>
                                    </p:animMotion>
                                  </p:childTnLst>
                                </p:cTn>
                              </p:par>
                              <p:par>
                                <p:cTn id="16" presetID="0" presetClass="path" presetSubtype="0" accel="50000" decel="50000" fill="hold" nodeType="withEffect">
                                  <p:stCondLst>
                                    <p:cond delay="0"/>
                                  </p:stCondLst>
                                  <p:childTnLst>
                                    <p:animMotion origin="layout" path="M -4.58333E-6 -4.81481E-6 L -0.00026 -0.20844 " pathEditMode="relative" rAng="0" ptsTypes="AA">
                                      <p:cBhvr>
                                        <p:cTn id="17" dur="1000" fill="hold"/>
                                        <p:tgtEl>
                                          <p:spTgt spid="20"/>
                                        </p:tgtEl>
                                        <p:attrNameLst>
                                          <p:attrName>ppt_x</p:attrName>
                                          <p:attrName>ppt_y</p:attrName>
                                        </p:attrNameLst>
                                      </p:cBhvr>
                                      <p:rCtr x="0" y="-10509"/>
                                    </p:animMotion>
                                  </p:childTnLst>
                                </p:cTn>
                              </p:par>
                              <p:par>
                                <p:cTn id="18" presetID="0" presetClass="path" presetSubtype="0" accel="50000" decel="50000" fill="hold" nodeType="withEffect">
                                  <p:stCondLst>
                                    <p:cond delay="0"/>
                                  </p:stCondLst>
                                  <p:childTnLst>
                                    <p:animMotion origin="layout" path="M -0.00033 -0.00034 L 0.24856 -0.21053 " pathEditMode="relative" ptsTypes="AA">
                                      <p:cBhvr>
                                        <p:cTn id="19" dur="1000" fill="hold"/>
                                        <p:tgtEl>
                                          <p:spTgt spid="36"/>
                                        </p:tgtEl>
                                        <p:attrNameLst>
                                          <p:attrName>ppt_x</p:attrName>
                                          <p:attrName>ppt_y</p:attrName>
                                        </p:attrNameLst>
                                      </p:cBhvr>
                                    </p:animMotion>
                                  </p:childTnLst>
                                </p:cTn>
                              </p:par>
                            </p:childTnLst>
                          </p:cTn>
                        </p:par>
                        <p:par>
                          <p:cTn id="20" fill="hold">
                            <p:stCondLst>
                              <p:cond delay="1000"/>
                            </p:stCondLst>
                            <p:childTnLst>
                              <p:par>
                                <p:cTn id="21" presetID="1" presetClass="exit" presetSubtype="0" fill="hold" nodeType="afterEffect">
                                  <p:stCondLst>
                                    <p:cond delay="0"/>
                                  </p:stCondLst>
                                  <p:childTnLst>
                                    <p:set>
                                      <p:cBhvr>
                                        <p:cTn id="22" dur="1" fill="hold">
                                          <p:stCondLst>
                                            <p:cond delay="0"/>
                                          </p:stCondLst>
                                        </p:cTn>
                                        <p:tgtEl>
                                          <p:spTgt spid="40"/>
                                        </p:tgtEl>
                                        <p:attrNameLst>
                                          <p:attrName>style.visibility</p:attrName>
                                        </p:attrNameLst>
                                      </p:cBhvr>
                                      <p:to>
                                        <p:strVal val="hidden"/>
                                      </p:to>
                                    </p:set>
                                  </p:childTnLst>
                                </p:cTn>
                              </p:par>
                            </p:childTnLst>
                          </p:cTn>
                        </p:par>
                        <p:par>
                          <p:cTn id="23" fill="hold">
                            <p:stCondLst>
                              <p:cond delay="1000"/>
                            </p:stCondLst>
                            <p:childTnLst>
                              <p:par>
                                <p:cTn id="24" presetID="1" presetClass="exit" presetSubtype="0" fill="hold" nodeType="afterEffect">
                                  <p:stCondLst>
                                    <p:cond delay="0"/>
                                  </p:stCondLst>
                                  <p:childTnLst>
                                    <p:set>
                                      <p:cBhvr>
                                        <p:cTn id="25" dur="1" fill="hold">
                                          <p:stCondLst>
                                            <p:cond delay="0"/>
                                          </p:stCondLst>
                                        </p:cTn>
                                        <p:tgtEl>
                                          <p:spTgt spid="10"/>
                                        </p:tgtEl>
                                        <p:attrNameLst>
                                          <p:attrName>style.visibility</p:attrName>
                                        </p:attrNameLst>
                                      </p:cBhvr>
                                      <p:to>
                                        <p:strVal val="hidden"/>
                                      </p:to>
                                    </p:set>
                                  </p:childTnLst>
                                </p:cTn>
                              </p:par>
                            </p:childTnLst>
                          </p:cTn>
                        </p:par>
                        <p:par>
                          <p:cTn id="26" fill="hold">
                            <p:stCondLst>
                              <p:cond delay="1000"/>
                            </p:stCondLst>
                            <p:childTnLst>
                              <p:par>
                                <p:cTn id="27" presetID="1" presetClass="exit" presetSubtype="0" fill="hold" nodeType="afterEffect">
                                  <p:stCondLst>
                                    <p:cond delay="0"/>
                                  </p:stCondLst>
                                  <p:childTnLst>
                                    <p:set>
                                      <p:cBhvr>
                                        <p:cTn id="28" dur="1" fill="hold">
                                          <p:stCondLst>
                                            <p:cond delay="0"/>
                                          </p:stCondLst>
                                        </p:cTn>
                                        <p:tgtEl>
                                          <p:spTgt spid="13"/>
                                        </p:tgtEl>
                                        <p:attrNameLst>
                                          <p:attrName>style.visibility</p:attrName>
                                        </p:attrNameLst>
                                      </p:cBhvr>
                                      <p:to>
                                        <p:strVal val="hidden"/>
                                      </p:to>
                                    </p:set>
                                  </p:childTnLst>
                                </p:cTn>
                              </p:par>
                            </p:childTnLst>
                          </p:cTn>
                        </p:par>
                        <p:par>
                          <p:cTn id="29" fill="hold">
                            <p:stCondLst>
                              <p:cond delay="1000"/>
                            </p:stCondLst>
                            <p:childTnLst>
                              <p:par>
                                <p:cTn id="30" presetID="1" presetClass="exit" presetSubtype="0" fill="hold" nodeType="afterEffect">
                                  <p:stCondLst>
                                    <p:cond delay="0"/>
                                  </p:stCondLst>
                                  <p:childTnLst>
                                    <p:set>
                                      <p:cBhvr>
                                        <p:cTn id="31" dur="1" fill="hold">
                                          <p:stCondLst>
                                            <p:cond delay="0"/>
                                          </p:stCondLst>
                                        </p:cTn>
                                        <p:tgtEl>
                                          <p:spTgt spid="16"/>
                                        </p:tgtEl>
                                        <p:attrNameLst>
                                          <p:attrName>style.visibility</p:attrName>
                                        </p:attrNameLst>
                                      </p:cBhvr>
                                      <p:to>
                                        <p:strVal val="hidden"/>
                                      </p:to>
                                    </p:set>
                                  </p:childTnLst>
                                </p:cTn>
                              </p:par>
                            </p:childTnLst>
                          </p:cTn>
                        </p:par>
                        <p:par>
                          <p:cTn id="32" fill="hold">
                            <p:stCondLst>
                              <p:cond delay="1000"/>
                            </p:stCondLst>
                            <p:childTnLst>
                              <p:par>
                                <p:cTn id="33" presetID="1" presetClass="exit" presetSubtype="0" fill="hold" nodeType="afterEffect">
                                  <p:stCondLst>
                                    <p:cond delay="0"/>
                                  </p:stCondLst>
                                  <p:childTnLst>
                                    <p:set>
                                      <p:cBhvr>
                                        <p:cTn id="34" dur="1" fill="hold">
                                          <p:stCondLst>
                                            <p:cond delay="0"/>
                                          </p:stCondLst>
                                        </p:cTn>
                                        <p:tgtEl>
                                          <p:spTgt spid="20"/>
                                        </p:tgtEl>
                                        <p:attrNameLst>
                                          <p:attrName>style.visibility</p:attrName>
                                        </p:attrNameLst>
                                      </p:cBhvr>
                                      <p:to>
                                        <p:strVal val="hidden"/>
                                      </p:to>
                                    </p:set>
                                  </p:childTnLst>
                                </p:cTn>
                              </p:par>
                            </p:childTnLst>
                          </p:cTn>
                        </p:par>
                        <p:par>
                          <p:cTn id="35" fill="hold">
                            <p:stCondLst>
                              <p:cond delay="1000"/>
                            </p:stCondLst>
                            <p:childTnLst>
                              <p:par>
                                <p:cTn id="36" presetID="1" presetClass="exit" presetSubtype="0" fill="hold" nodeType="afterEffect">
                                  <p:stCondLst>
                                    <p:cond delay="0"/>
                                  </p:stCondLst>
                                  <p:childTnLst>
                                    <p:set>
                                      <p:cBhvr>
                                        <p:cTn id="37" dur="1" fill="hold">
                                          <p:stCondLst>
                                            <p:cond delay="0"/>
                                          </p:stCondLst>
                                        </p:cTn>
                                        <p:tgtEl>
                                          <p:spTgt spid="36"/>
                                        </p:tgtEl>
                                        <p:attrNameLst>
                                          <p:attrName>style.visibility</p:attrName>
                                        </p:attrNameLst>
                                      </p:cBhvr>
                                      <p:to>
                                        <p:strVal val="hidden"/>
                                      </p:to>
                                    </p:set>
                                  </p:childTnLst>
                                </p:cTn>
                              </p:par>
                              <p:par>
                                <p:cTn id="38" presetID="45" presetClass="entr" presetSubtype="0" fill="hold" grpId="0"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1000"/>
                                        <p:tgtEl>
                                          <p:spTgt spid="8"/>
                                        </p:tgtEl>
                                      </p:cBhvr>
                                    </p:animEffect>
                                    <p:anim calcmode="lin" valueType="num">
                                      <p:cBhvr>
                                        <p:cTn id="41" dur="1000" fill="hold"/>
                                        <p:tgtEl>
                                          <p:spTgt spid="8"/>
                                        </p:tgtEl>
                                        <p:attrNameLst>
                                          <p:attrName>ppt_w</p:attrName>
                                        </p:attrNameLst>
                                      </p:cBhvr>
                                      <p:tavLst>
                                        <p:tav tm="0" fmla="#ppt_w*sin(2.5*pi*$)">
                                          <p:val>
                                            <p:fltVal val="0"/>
                                          </p:val>
                                        </p:tav>
                                        <p:tav tm="100000">
                                          <p:val>
                                            <p:fltVal val="1"/>
                                          </p:val>
                                        </p:tav>
                                      </p:tavLst>
                                    </p:anim>
                                    <p:anim calcmode="lin" valueType="num">
                                      <p:cBhvr>
                                        <p:cTn id="42" dur="1000" fill="hold"/>
                                        <p:tgtEl>
                                          <p:spTgt spid="8"/>
                                        </p:tgtEl>
                                        <p:attrNameLst>
                                          <p:attrName>ppt_h</p:attrName>
                                        </p:attrNameLst>
                                      </p:cBhvr>
                                      <p:tavLst>
                                        <p:tav tm="0">
                                          <p:val>
                                            <p:strVal val="#ppt_h"/>
                                          </p:val>
                                        </p:tav>
                                        <p:tav tm="100000">
                                          <p:val>
                                            <p:strVal val="#ppt_h"/>
                                          </p:val>
                                        </p:tav>
                                      </p:tavLst>
                                    </p:anim>
                                  </p:childTnLst>
                                </p:cTn>
                              </p:par>
                              <p:par>
                                <p:cTn id="43" presetID="45" presetClass="entr" presetSubtype="0" fill="hold" nodeType="with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fade">
                                      <p:cBhvr>
                                        <p:cTn id="45" dur="1000"/>
                                        <p:tgtEl>
                                          <p:spTgt spid="2"/>
                                        </p:tgtEl>
                                      </p:cBhvr>
                                    </p:animEffect>
                                    <p:anim calcmode="lin" valueType="num">
                                      <p:cBhvr>
                                        <p:cTn id="46" dur="1000" fill="hold"/>
                                        <p:tgtEl>
                                          <p:spTgt spid="2"/>
                                        </p:tgtEl>
                                        <p:attrNameLst>
                                          <p:attrName>ppt_w</p:attrName>
                                        </p:attrNameLst>
                                      </p:cBhvr>
                                      <p:tavLst>
                                        <p:tav tm="0" fmla="#ppt_w*sin(2.5*pi*$)">
                                          <p:val>
                                            <p:fltVal val="0"/>
                                          </p:val>
                                        </p:tav>
                                        <p:tav tm="100000">
                                          <p:val>
                                            <p:fltVal val="1"/>
                                          </p:val>
                                        </p:tav>
                                      </p:tavLst>
                                    </p:anim>
                                    <p:anim calcmode="lin" valueType="num">
                                      <p:cBhvr>
                                        <p:cTn id="47" dur="1000" fill="hold"/>
                                        <p:tgtEl>
                                          <p:spTgt spid="2"/>
                                        </p:tgtEl>
                                        <p:attrNameLst>
                                          <p:attrName>ppt_h</p:attrName>
                                        </p:attrNameLst>
                                      </p:cBhvr>
                                      <p:tavLst>
                                        <p:tav tm="0">
                                          <p:val>
                                            <p:strVal val="#ppt_h"/>
                                          </p:val>
                                        </p:tav>
                                        <p:tav tm="100000">
                                          <p:val>
                                            <p:strVal val="#ppt_h"/>
                                          </p:val>
                                        </p:tav>
                                      </p:tavLst>
                                    </p:anim>
                                  </p:childTnLst>
                                </p:cTn>
                              </p:par>
                              <p:par>
                                <p:cTn id="48" presetID="9" presetClass="entr" fill="hold" grpId="0" nodeType="withEffect">
                                  <p:stCondLst>
                                    <p:cond delay="0"/>
                                  </p:stCondLst>
                                  <p:iterate>
                                    <p:tmAbs val="0"/>
                                  </p:iterate>
                                  <p:childTnLst>
                                    <p:set>
                                      <p:cBhvr>
                                        <p:cTn id="49" fill="hold"/>
                                        <p:tgtEl>
                                          <p:spTgt spid="39"/>
                                        </p:tgtEl>
                                        <p:attrNameLst>
                                          <p:attrName>style.visibility</p:attrName>
                                        </p:attrNameLst>
                                      </p:cBhvr>
                                      <p:to>
                                        <p:strVal val="visible"/>
                                      </p:to>
                                    </p:set>
                                    <p:animEffect transition="in" filter="dissolve">
                                      <p:cBhvr>
                                        <p:cTn id="50" dur="1000"/>
                                        <p:tgtEl>
                                          <p:spTgt spid="39"/>
                                        </p:tgtEl>
                                      </p:cBhvr>
                                    </p:animEffect>
                                  </p:childTnLst>
                                </p:cTn>
                              </p:par>
                            </p:childTnLst>
                          </p:cTn>
                        </p:par>
                        <p:par>
                          <p:cTn id="51" fill="hold">
                            <p:stCondLst>
                              <p:cond delay="2000"/>
                            </p:stCondLst>
                            <p:childTnLst>
                              <p:par>
                                <p:cTn id="52" presetID="32" presetClass="emph" presetSubtype="0" fill="hold" nodeType="afterEffect">
                                  <p:stCondLst>
                                    <p:cond delay="0"/>
                                  </p:stCondLst>
                                  <p:childTnLst>
                                    <p:animRot by="120000">
                                      <p:cBhvr>
                                        <p:cTn id="53" dur="100" fill="hold">
                                          <p:stCondLst>
                                            <p:cond delay="0"/>
                                          </p:stCondLst>
                                        </p:cTn>
                                        <p:tgtEl>
                                          <p:spTgt spid="2"/>
                                        </p:tgtEl>
                                        <p:attrNameLst>
                                          <p:attrName>r</p:attrName>
                                        </p:attrNameLst>
                                      </p:cBhvr>
                                    </p:animRot>
                                    <p:animRot by="-240000">
                                      <p:cBhvr>
                                        <p:cTn id="54" dur="200" fill="hold">
                                          <p:stCondLst>
                                            <p:cond delay="200"/>
                                          </p:stCondLst>
                                        </p:cTn>
                                        <p:tgtEl>
                                          <p:spTgt spid="2"/>
                                        </p:tgtEl>
                                        <p:attrNameLst>
                                          <p:attrName>r</p:attrName>
                                        </p:attrNameLst>
                                      </p:cBhvr>
                                    </p:animRot>
                                    <p:animRot by="240000">
                                      <p:cBhvr>
                                        <p:cTn id="55" dur="200" fill="hold">
                                          <p:stCondLst>
                                            <p:cond delay="400"/>
                                          </p:stCondLst>
                                        </p:cTn>
                                        <p:tgtEl>
                                          <p:spTgt spid="2"/>
                                        </p:tgtEl>
                                        <p:attrNameLst>
                                          <p:attrName>r</p:attrName>
                                        </p:attrNameLst>
                                      </p:cBhvr>
                                    </p:animRot>
                                    <p:animRot by="-240000">
                                      <p:cBhvr>
                                        <p:cTn id="56" dur="200" fill="hold">
                                          <p:stCondLst>
                                            <p:cond delay="600"/>
                                          </p:stCondLst>
                                        </p:cTn>
                                        <p:tgtEl>
                                          <p:spTgt spid="2"/>
                                        </p:tgtEl>
                                        <p:attrNameLst>
                                          <p:attrName>r</p:attrName>
                                        </p:attrNameLst>
                                      </p:cBhvr>
                                    </p:animRot>
                                    <p:animRot by="120000">
                                      <p:cBhvr>
                                        <p:cTn id="57" dur="200" fill="hold">
                                          <p:stCondLst>
                                            <p:cond delay="800"/>
                                          </p:stCondLst>
                                        </p:cTn>
                                        <p:tgtEl>
                                          <p:spTgt spid="2"/>
                                        </p:tgtEl>
                                        <p:attrNameLst>
                                          <p:attrName>r</p:attrName>
                                        </p:attrNameLst>
                                      </p:cBhvr>
                                    </p:animRot>
                                  </p:childTnLst>
                                </p:cTn>
                              </p:par>
                            </p:childTnLst>
                          </p:cTn>
                        </p:par>
                        <p:par>
                          <p:cTn id="58" fill="hold">
                            <p:stCondLst>
                              <p:cond delay="3000"/>
                            </p:stCondLst>
                            <p:childTnLst>
                              <p:par>
                                <p:cTn id="59" presetID="32" presetClass="emph" presetSubtype="0" fill="hold" grpId="1" nodeType="afterEffect">
                                  <p:stCondLst>
                                    <p:cond delay="0"/>
                                  </p:stCondLst>
                                  <p:childTnLst>
                                    <p:animRot by="120000">
                                      <p:cBhvr>
                                        <p:cTn id="60" dur="100" fill="hold">
                                          <p:stCondLst>
                                            <p:cond delay="0"/>
                                          </p:stCondLst>
                                        </p:cTn>
                                        <p:tgtEl>
                                          <p:spTgt spid="8"/>
                                        </p:tgtEl>
                                        <p:attrNameLst>
                                          <p:attrName>r</p:attrName>
                                        </p:attrNameLst>
                                      </p:cBhvr>
                                    </p:animRot>
                                    <p:animRot by="-240000">
                                      <p:cBhvr>
                                        <p:cTn id="61" dur="200" fill="hold">
                                          <p:stCondLst>
                                            <p:cond delay="200"/>
                                          </p:stCondLst>
                                        </p:cTn>
                                        <p:tgtEl>
                                          <p:spTgt spid="8"/>
                                        </p:tgtEl>
                                        <p:attrNameLst>
                                          <p:attrName>r</p:attrName>
                                        </p:attrNameLst>
                                      </p:cBhvr>
                                    </p:animRot>
                                    <p:animRot by="240000">
                                      <p:cBhvr>
                                        <p:cTn id="62" dur="200" fill="hold">
                                          <p:stCondLst>
                                            <p:cond delay="400"/>
                                          </p:stCondLst>
                                        </p:cTn>
                                        <p:tgtEl>
                                          <p:spTgt spid="8"/>
                                        </p:tgtEl>
                                        <p:attrNameLst>
                                          <p:attrName>r</p:attrName>
                                        </p:attrNameLst>
                                      </p:cBhvr>
                                    </p:animRot>
                                    <p:animRot by="-240000">
                                      <p:cBhvr>
                                        <p:cTn id="63" dur="200" fill="hold">
                                          <p:stCondLst>
                                            <p:cond delay="600"/>
                                          </p:stCondLst>
                                        </p:cTn>
                                        <p:tgtEl>
                                          <p:spTgt spid="8"/>
                                        </p:tgtEl>
                                        <p:attrNameLst>
                                          <p:attrName>r</p:attrName>
                                        </p:attrNameLst>
                                      </p:cBhvr>
                                    </p:animRot>
                                    <p:animRot by="120000">
                                      <p:cBhvr>
                                        <p:cTn id="64" dur="200" fill="hold">
                                          <p:stCondLst>
                                            <p:cond delay="800"/>
                                          </p:stCondLst>
                                        </p:cTn>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39"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a:t>Visual Studio App Center</a:t>
            </a:r>
            <a:endParaRPr lang="de-DE" dirty="0"/>
          </a:p>
        </p:txBody>
      </p:sp>
      <p:sp>
        <p:nvSpPr>
          <p:cNvPr id="2" name="Text Placeholder 1"/>
          <p:cNvSpPr>
            <a:spLocks noGrp="1"/>
          </p:cNvSpPr>
          <p:nvPr>
            <p:ph type="body" sz="quarter" idx="10"/>
          </p:nvPr>
        </p:nvSpPr>
        <p:spPr>
          <a:xfrm>
            <a:off x="274637" y="1901632"/>
            <a:ext cx="5788537" cy="4055446"/>
          </a:xfrm>
        </p:spPr>
        <p:txBody>
          <a:bodyPr/>
          <a:lstStyle/>
          <a:p>
            <a:pPr>
              <a:lnSpc>
                <a:spcPct val="100000"/>
              </a:lnSpc>
            </a:pPr>
            <a:r>
              <a:rPr lang="en-US" sz="3600" dirty="0"/>
              <a:t>Continuous integration, delivery and feedback for iOS, Android, Windows, and </a:t>
            </a:r>
            <a:r>
              <a:rPr lang="en-US" sz="3600" dirty="0" err="1"/>
              <a:t>macOS</a:t>
            </a:r>
            <a:r>
              <a:rPr lang="en-US" sz="3600" dirty="0"/>
              <a:t> apps.</a:t>
            </a:r>
            <a:br>
              <a:rPr lang="en-US" sz="3600" dirty="0"/>
            </a:br>
            <a:endParaRPr lang="en-US" sz="3600" dirty="0"/>
          </a:p>
          <a:p>
            <a:pPr>
              <a:lnSpc>
                <a:spcPct val="100000"/>
              </a:lnSpc>
            </a:pPr>
            <a:r>
              <a:rPr lang="en-US" sz="3600" dirty="0"/>
              <a:t>Ship 5-star, higher-quality apps faster with confidence. </a:t>
            </a:r>
          </a:p>
        </p:txBody>
      </p:sp>
      <p:pic>
        <p:nvPicPr>
          <p:cNvPr id="3" name="Picture 2"/>
          <p:cNvPicPr>
            <a:picLocks noChangeAspect="1"/>
          </p:cNvPicPr>
          <p:nvPr/>
        </p:nvPicPr>
        <p:blipFill>
          <a:blip r:embed="rId3"/>
          <a:stretch>
            <a:fillRect/>
          </a:stretch>
        </p:blipFill>
        <p:spPr>
          <a:xfrm>
            <a:off x="6442415" y="2047240"/>
            <a:ext cx="5586681" cy="3764230"/>
          </a:xfrm>
          <a:prstGeom prst="rect">
            <a:avLst/>
          </a:prstGeom>
        </p:spPr>
      </p:pic>
    </p:spTree>
    <p:extLst>
      <p:ext uri="{BB962C8B-B14F-4D97-AF65-F5344CB8AC3E}">
        <p14:creationId xmlns:p14="http://schemas.microsoft.com/office/powerpoint/2010/main" val="115917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Continuous integration in minutes </a:t>
            </a:r>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2388" y="2138983"/>
            <a:ext cx="1424708" cy="136638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2357" y="2147743"/>
            <a:ext cx="1341581" cy="1341581"/>
          </a:xfrm>
          <a:prstGeom prst="rect">
            <a:avLst/>
          </a:prstGeom>
        </p:spPr>
      </p:pic>
      <p:sp>
        <p:nvSpPr>
          <p:cNvPr id="10" name="Rectangle 9"/>
          <p:cNvSpPr/>
          <p:nvPr/>
        </p:nvSpPr>
        <p:spPr>
          <a:xfrm>
            <a:off x="923544" y="3757616"/>
            <a:ext cx="3224460" cy="1354217"/>
          </a:xfrm>
          <a:prstGeom prst="rect">
            <a:avLst/>
          </a:prstGeom>
        </p:spPr>
        <p:txBody>
          <a:bodyPr wrap="square">
            <a:spAutoFit/>
          </a:bodyPr>
          <a:lstStyle/>
          <a:p>
            <a:pPr algn="ctr"/>
            <a:r>
              <a:rPr lang="en-US" sz="1800" b="1" dirty="0">
                <a:solidFill>
                  <a:schemeClr val="tx2"/>
                </a:solidFill>
                <a:latin typeface="Segoe UI Semibold" charset="0"/>
                <a:ea typeface="Segoe UI Semibold" charset="0"/>
                <a:cs typeface="Segoe UI Semibold" charset="0"/>
              </a:rPr>
              <a:t>Build-on-push</a:t>
            </a:r>
          </a:p>
          <a:p>
            <a:pPr algn="ctr"/>
            <a:r>
              <a:rPr lang="en-US" sz="1600" dirty="0">
                <a:latin typeface="Segoe UI" charset="0"/>
                <a:ea typeface="Segoe UI" charset="0"/>
                <a:cs typeface="Segoe UI" charset="0"/>
              </a:rPr>
              <a:t>With just a few steps automatically build apps with every commit, and generate packages to test and distribute</a:t>
            </a:r>
          </a:p>
        </p:txBody>
      </p:sp>
      <p:sp>
        <p:nvSpPr>
          <p:cNvPr id="12" name="Rectangle 11"/>
          <p:cNvSpPr/>
          <p:nvPr/>
        </p:nvSpPr>
        <p:spPr>
          <a:xfrm>
            <a:off x="8362568" y="3773662"/>
            <a:ext cx="3064349" cy="1107996"/>
          </a:xfrm>
          <a:prstGeom prst="rect">
            <a:avLst/>
          </a:prstGeom>
        </p:spPr>
        <p:txBody>
          <a:bodyPr wrap="square">
            <a:spAutoFit/>
          </a:bodyPr>
          <a:lstStyle/>
          <a:p>
            <a:pPr algn="ctr"/>
            <a:r>
              <a:rPr lang="en-US" sz="1800" b="1" dirty="0">
                <a:solidFill>
                  <a:schemeClr val="tx2"/>
                </a:solidFill>
                <a:latin typeface="Segoe UI Semibold" charset="0"/>
                <a:ea typeface="Segoe UI Semibold" charset="0"/>
                <a:cs typeface="Segoe UI Semibold" charset="0"/>
              </a:rPr>
              <a:t>Build securely in the cloud</a:t>
            </a:r>
          </a:p>
          <a:p>
            <a:pPr algn="ctr"/>
            <a:r>
              <a:rPr lang="en-US" sz="1600" dirty="0">
                <a:latin typeface="Segoe UI" charset="0"/>
                <a:ea typeface="Segoe UI" charset="0"/>
                <a:cs typeface="Segoe UI" charset="0"/>
              </a:rPr>
              <a:t>Each build is run on a separate, clean virtual machine hosted on our secure cloud servers</a:t>
            </a:r>
          </a:p>
        </p:txBody>
      </p:sp>
      <p:sp>
        <p:nvSpPr>
          <p:cNvPr id="13" name="Rectangle 12"/>
          <p:cNvSpPr/>
          <p:nvPr/>
        </p:nvSpPr>
        <p:spPr>
          <a:xfrm>
            <a:off x="4758679" y="3757616"/>
            <a:ext cx="2828936" cy="1354217"/>
          </a:xfrm>
          <a:prstGeom prst="rect">
            <a:avLst/>
          </a:prstGeom>
        </p:spPr>
        <p:txBody>
          <a:bodyPr wrap="square">
            <a:spAutoFit/>
          </a:bodyPr>
          <a:lstStyle/>
          <a:p>
            <a:pPr algn="ctr"/>
            <a:r>
              <a:rPr lang="en-US" sz="1800" b="1" dirty="0">
                <a:solidFill>
                  <a:schemeClr val="tx2"/>
                </a:solidFill>
                <a:latin typeface="Segoe UI Semibold" charset="0"/>
                <a:ea typeface="Segoe UI Semibold" charset="0"/>
                <a:cs typeface="Segoe UI Semibold" charset="0"/>
              </a:rPr>
              <a:t>Work with existing tools</a:t>
            </a:r>
          </a:p>
          <a:p>
            <a:pPr algn="ctr"/>
            <a:r>
              <a:rPr lang="en-US" sz="1600" dirty="0">
                <a:latin typeface="Segoe UI" charset="0"/>
                <a:ea typeface="Segoe UI" charset="0"/>
                <a:cs typeface="Segoe UI" charset="0"/>
              </a:rPr>
              <a:t>Connect existing repositories in GitHub, </a:t>
            </a:r>
            <a:r>
              <a:rPr lang="en-US" sz="1600" dirty="0" err="1">
                <a:latin typeface="Segoe UI" charset="0"/>
                <a:ea typeface="Segoe UI" charset="0"/>
                <a:cs typeface="Segoe UI" charset="0"/>
              </a:rPr>
              <a:t>Bitbucket</a:t>
            </a:r>
            <a:r>
              <a:rPr lang="en-US" sz="1600" dirty="0">
                <a:latin typeface="Segoe UI" charset="0"/>
                <a:ea typeface="Segoe UI" charset="0"/>
                <a:cs typeface="Segoe UI" charset="0"/>
              </a:rPr>
              <a:t>, and Visual Studio Team Services with just a few clicks</a:t>
            </a:r>
          </a:p>
        </p:txBody>
      </p:sp>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3689" y="2105892"/>
            <a:ext cx="1256252" cy="1487540"/>
          </a:xfrm>
          <a:prstGeom prst="rect">
            <a:avLst/>
          </a:prstGeom>
        </p:spPr>
      </p:pic>
    </p:spTree>
    <p:extLst>
      <p:ext uri="{BB962C8B-B14F-4D97-AF65-F5344CB8AC3E}">
        <p14:creationId xmlns:p14="http://schemas.microsoft.com/office/powerpoint/2010/main" val="37764201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Continuous quality on real devices </a:t>
            </a:r>
            <a:endParaRPr lang="en-US" dirty="0"/>
          </a:p>
        </p:txBody>
      </p:sp>
      <p:sp>
        <p:nvSpPr>
          <p:cNvPr id="4" name="Rectangle 3"/>
          <p:cNvSpPr/>
          <p:nvPr/>
        </p:nvSpPr>
        <p:spPr>
          <a:xfrm>
            <a:off x="3162282" y="3758184"/>
            <a:ext cx="2954304" cy="1107996"/>
          </a:xfrm>
          <a:prstGeom prst="rect">
            <a:avLst/>
          </a:prstGeom>
        </p:spPr>
        <p:txBody>
          <a:bodyPr wrap="square">
            <a:spAutoFit/>
          </a:bodyPr>
          <a:lstStyle/>
          <a:p>
            <a:pPr algn="ctr"/>
            <a:r>
              <a:rPr lang="en-US" sz="1800" b="1" dirty="0">
                <a:solidFill>
                  <a:schemeClr val="tx2"/>
                </a:solidFill>
                <a:latin typeface="Segoe UI Semibold" charset="0"/>
                <a:ea typeface="Segoe UI Semibold" charset="0"/>
                <a:cs typeface="Segoe UI Semibold" charset="0"/>
              </a:rPr>
              <a:t>Ship high-quality apps</a:t>
            </a:r>
            <a:r>
              <a:rPr lang="en-US" sz="1800" dirty="0">
                <a:solidFill>
                  <a:srgbClr val="7F7F7F"/>
                </a:solidFill>
                <a:latin typeface="Segoe UI" charset="0"/>
                <a:ea typeface="Segoe UI" charset="0"/>
                <a:cs typeface="Segoe UI" charset="0"/>
              </a:rPr>
              <a:t/>
            </a:r>
            <a:br>
              <a:rPr lang="en-US" sz="1800" dirty="0">
                <a:solidFill>
                  <a:srgbClr val="7F7F7F"/>
                </a:solidFill>
                <a:latin typeface="Segoe UI" charset="0"/>
                <a:ea typeface="Segoe UI" charset="0"/>
                <a:cs typeface="Segoe UI" charset="0"/>
              </a:rPr>
            </a:br>
            <a:r>
              <a:rPr lang="en-US" sz="1600" dirty="0">
                <a:latin typeface="Segoe UI" charset="0"/>
                <a:ea typeface="Segoe UI" charset="0"/>
                <a:cs typeface="Segoe UI" charset="0"/>
              </a:rPr>
              <a:t>Ensure the highest quality user experience that keeps users continuously engaged</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4430" y="2308173"/>
            <a:ext cx="1562001" cy="1076257"/>
          </a:xfrm>
          <a:prstGeom prst="rect">
            <a:avLst/>
          </a:prstGeom>
        </p:spPr>
      </p:pic>
      <p:sp>
        <p:nvSpPr>
          <p:cNvPr id="6" name="Rectangle 5"/>
          <p:cNvSpPr/>
          <p:nvPr/>
        </p:nvSpPr>
        <p:spPr>
          <a:xfrm>
            <a:off x="314818" y="3758184"/>
            <a:ext cx="2801227" cy="1107996"/>
          </a:xfrm>
          <a:prstGeom prst="rect">
            <a:avLst/>
          </a:prstGeom>
        </p:spPr>
        <p:txBody>
          <a:bodyPr wrap="square">
            <a:spAutoFit/>
          </a:bodyPr>
          <a:lstStyle/>
          <a:p>
            <a:pPr algn="ctr"/>
            <a:r>
              <a:rPr lang="en-US" sz="1800" b="1" dirty="0">
                <a:solidFill>
                  <a:schemeClr val="tx2"/>
                </a:solidFill>
                <a:latin typeface="Segoe UI Semibold" charset="0"/>
                <a:ea typeface="Segoe UI Semibold" charset="0"/>
                <a:cs typeface="Segoe UI Semibold" charset="0"/>
              </a:rPr>
              <a:t>Release faster</a:t>
            </a:r>
          </a:p>
          <a:p>
            <a:pPr algn="ctr"/>
            <a:r>
              <a:rPr lang="en-US" sz="1600" dirty="0">
                <a:latin typeface="Segoe UI" charset="0"/>
                <a:ea typeface="Segoe UI" charset="0"/>
                <a:cs typeface="Segoe UI" charset="0"/>
              </a:rPr>
              <a:t>Shrink release times significantly and push</a:t>
            </a:r>
            <a:br>
              <a:rPr lang="en-US" sz="1600" dirty="0">
                <a:latin typeface="Segoe UI" charset="0"/>
                <a:ea typeface="Segoe UI" charset="0"/>
                <a:cs typeface="Segoe UI" charset="0"/>
              </a:rPr>
            </a:br>
            <a:r>
              <a:rPr lang="en-US" sz="1600" dirty="0">
                <a:latin typeface="Segoe UI" charset="0"/>
                <a:ea typeface="Segoe UI" charset="0"/>
                <a:cs typeface="Segoe UI" charset="0"/>
              </a:rPr>
              <a:t>new apps out faster</a:t>
            </a:r>
          </a:p>
        </p:txBody>
      </p:sp>
      <p:sp>
        <p:nvSpPr>
          <p:cNvPr id="7" name="Shape 278"/>
          <p:cNvSpPr txBox="1"/>
          <p:nvPr/>
        </p:nvSpPr>
        <p:spPr>
          <a:xfrm>
            <a:off x="9308459" y="3758184"/>
            <a:ext cx="2675296" cy="1138773"/>
          </a:xfrm>
          <a:prstGeom prst="rect">
            <a:avLst/>
          </a:prstGeom>
        </p:spPr>
        <p:txBody>
          <a:bodyPr wrap="square">
            <a:spAutoFit/>
          </a:bodyPr>
          <a:lstStyle>
            <a:defPPr>
              <a:defRPr lang="en-US"/>
            </a:defPPr>
            <a:lvl1pPr algn="ctr">
              <a:defRPr b="1">
                <a:solidFill>
                  <a:schemeClr val="tx2"/>
                </a:solidFill>
                <a:latin typeface="Segoe UI Semibold" charset="0"/>
                <a:ea typeface="Segoe UI Semibold" charset="0"/>
                <a:cs typeface="Segoe UI Semibold" charset="0"/>
              </a:defRPr>
            </a:lvl1pPr>
          </a:lstStyle>
          <a:p>
            <a:r>
              <a:rPr lang="en-US" dirty="0"/>
              <a:t>Create new features</a:t>
            </a:r>
            <a:br>
              <a:rPr lang="en-US" dirty="0"/>
            </a:br>
            <a:r>
              <a:rPr lang="en-US" dirty="0"/>
              <a:t> </a:t>
            </a:r>
            <a:r>
              <a:rPr lang="en-US" sz="1600" b="0" dirty="0">
                <a:solidFill>
                  <a:schemeClr val="tx1"/>
                </a:solidFill>
                <a:latin typeface="Segoe UI" charset="0"/>
                <a:ea typeface="Segoe UI" charset="0"/>
                <a:cs typeface="Segoe UI" charset="0"/>
              </a:rPr>
              <a:t>Spend less time fixing bugs, and more time creating value</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04133" y="2287693"/>
            <a:ext cx="1206899" cy="1206899"/>
          </a:xfrm>
          <a:prstGeom prst="rect">
            <a:avLst/>
          </a:prstGeom>
        </p:spPr>
      </p:pic>
      <p:sp>
        <p:nvSpPr>
          <p:cNvPr id="9" name="Shape 278"/>
          <p:cNvSpPr txBox="1"/>
          <p:nvPr/>
        </p:nvSpPr>
        <p:spPr>
          <a:xfrm>
            <a:off x="6359775" y="3758184"/>
            <a:ext cx="2895615" cy="1107996"/>
          </a:xfrm>
          <a:prstGeom prst="rect">
            <a:avLst/>
          </a:prstGeom>
        </p:spPr>
        <p:txBody>
          <a:bodyPr wrap="square">
            <a:spAutoFit/>
          </a:bodyPr>
          <a:lstStyle>
            <a:defPPr>
              <a:defRPr lang="en-US"/>
            </a:defPPr>
            <a:lvl1pPr algn="ctr">
              <a:defRPr b="1">
                <a:solidFill>
                  <a:schemeClr val="tx2"/>
                </a:solidFill>
                <a:latin typeface="Segoe UI Semibold" charset="0"/>
                <a:ea typeface="Segoe UI Semibold" charset="0"/>
                <a:cs typeface="Segoe UI Semibold" charset="0"/>
              </a:defRPr>
            </a:lvl1pPr>
          </a:lstStyle>
          <a:p>
            <a:r>
              <a:rPr lang="en-US" dirty="0"/>
              <a:t>Engage a broad audience</a:t>
            </a:r>
          </a:p>
          <a:p>
            <a:r>
              <a:rPr lang="en-US" sz="1600" b="0" dirty="0">
                <a:solidFill>
                  <a:schemeClr val="tx1"/>
                </a:solidFill>
                <a:latin typeface="Segoe UI" charset="0"/>
                <a:ea typeface="Segoe UI" charset="0"/>
                <a:cs typeface="Segoe UI" charset="0"/>
              </a:rPr>
              <a:t>Test on a broad range of devices to make sure apps work on your users’ devices</a:t>
            </a: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52897" y="2332607"/>
            <a:ext cx="1186419" cy="1137550"/>
          </a:xfrm>
          <a:prstGeom prst="rect">
            <a:avLst/>
          </a:prstGeom>
        </p:spPr>
      </p:pic>
      <p:grpSp>
        <p:nvGrpSpPr>
          <p:cNvPr id="19" name="Group 18"/>
          <p:cNvGrpSpPr/>
          <p:nvPr/>
        </p:nvGrpSpPr>
        <p:grpSpPr>
          <a:xfrm>
            <a:off x="3531070" y="2700822"/>
            <a:ext cx="2216728" cy="430306"/>
            <a:chOff x="2978727" y="1704109"/>
            <a:chExt cx="4710548" cy="914400"/>
          </a:xfrm>
        </p:grpSpPr>
        <p:sp>
          <p:nvSpPr>
            <p:cNvPr id="14" name="5-Point Star 13"/>
            <p:cNvSpPr/>
            <p:nvPr/>
          </p:nvSpPr>
          <p:spPr bwMode="auto">
            <a:xfrm>
              <a:off x="2978727" y="1704109"/>
              <a:ext cx="914400" cy="914400"/>
            </a:xfrm>
            <a:prstGeom prst="star5">
              <a:avLst>
                <a:gd name="adj" fmla="val 24580"/>
                <a:gd name="hf" fmla="val 105146"/>
                <a:gd name="vf" fmla="val 11055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5" name="5-Point Star 14"/>
            <p:cNvSpPr/>
            <p:nvPr/>
          </p:nvSpPr>
          <p:spPr bwMode="auto">
            <a:xfrm>
              <a:off x="3927764" y="1704109"/>
              <a:ext cx="914400" cy="914400"/>
            </a:xfrm>
            <a:prstGeom prst="star5">
              <a:avLst>
                <a:gd name="adj" fmla="val 24580"/>
                <a:gd name="hf" fmla="val 105146"/>
                <a:gd name="vf" fmla="val 11055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6" name="5-Point Star 15"/>
            <p:cNvSpPr/>
            <p:nvPr/>
          </p:nvSpPr>
          <p:spPr bwMode="auto">
            <a:xfrm>
              <a:off x="4876801" y="1704109"/>
              <a:ext cx="914400" cy="914400"/>
            </a:xfrm>
            <a:prstGeom prst="star5">
              <a:avLst>
                <a:gd name="adj" fmla="val 24580"/>
                <a:gd name="hf" fmla="val 105146"/>
                <a:gd name="vf" fmla="val 11055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7" name="5-Point Star 16"/>
            <p:cNvSpPr/>
            <p:nvPr/>
          </p:nvSpPr>
          <p:spPr bwMode="auto">
            <a:xfrm>
              <a:off x="5825838" y="1704109"/>
              <a:ext cx="914400" cy="914400"/>
            </a:xfrm>
            <a:prstGeom prst="star5">
              <a:avLst>
                <a:gd name="adj" fmla="val 24580"/>
                <a:gd name="hf" fmla="val 105146"/>
                <a:gd name="vf" fmla="val 11055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18" name="5-Point Star 17"/>
            <p:cNvSpPr/>
            <p:nvPr/>
          </p:nvSpPr>
          <p:spPr bwMode="auto">
            <a:xfrm>
              <a:off x="6774875" y="1704109"/>
              <a:ext cx="914400" cy="914400"/>
            </a:xfrm>
            <a:prstGeom prst="star5">
              <a:avLst>
                <a:gd name="adj" fmla="val 24580"/>
                <a:gd name="hf" fmla="val 105146"/>
                <a:gd name="vf" fmla="val 11055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912319332"/>
      </p:ext>
    </p:extLst>
  </p:cSld>
  <p:clrMapOvr>
    <a:masterClrMapping/>
  </p:clrMapOvr>
  <p:transition>
    <p:fade/>
  </p:transition>
</p:sld>
</file>

<file path=ppt/theme/theme1.xml><?xml version="1.0" encoding="utf-8"?>
<a:theme xmlns:a="http://schemas.openxmlformats.org/drawingml/2006/main" name="Gartner Template Master">
  <a:themeElements>
    <a:clrScheme name="BT - Blue on white">
      <a:dk1>
        <a:srgbClr val="505050"/>
      </a:dk1>
      <a:lt1>
        <a:srgbClr val="FFFFFF"/>
      </a:lt1>
      <a:dk2>
        <a:srgbClr val="0078D7"/>
      </a:dk2>
      <a:lt2>
        <a:srgbClr val="00BCF2"/>
      </a:lt2>
      <a:accent1>
        <a:srgbClr val="0078D7"/>
      </a:accent1>
      <a:accent2>
        <a:srgbClr val="002050"/>
      </a:accent2>
      <a:accent3>
        <a:srgbClr val="D83B01"/>
      </a:accent3>
      <a:accent4>
        <a:srgbClr val="5C2D91"/>
      </a:accent4>
      <a:accent5>
        <a:srgbClr val="008272"/>
      </a:accent5>
      <a:accent6>
        <a:srgbClr val="B4009E"/>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BLUE_2015_4.potx" id="{280B0584-D3E0-4FDF-AF7B-DC9201B1C6A4}" vid="{BD0412F3-0F64-434F-968B-D425D17D017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SMSG KM Open Document" ma:contentTypeID="0x0101000E4CB7077FEE4FF7AE86D4A500EEC780030016C849C62B10EB41ACA8C7EEDEF40BB20099ECF64382448D48A56095091C66B1A9" ma:contentTypeVersion="12" ma:contentTypeDescription="" ma:contentTypeScope="" ma:versionID="cab718cc75007fb06ecfcec41a645951">
  <xsd:schema xmlns:xsd="http://www.w3.org/2001/XMLSchema" xmlns:xs="http://www.w3.org/2001/XMLSchema" xmlns:p="http://schemas.microsoft.com/office/2006/metadata/properties" xmlns:ns1="http://schemas.microsoft.com/sharepoint/v3" xmlns:ns2="230e9df3-be65-4c73-a93b-d1236ebd677e" xmlns:ns3="230E9DF3-BE65-4C73-A93B-D1236EBD677E" xmlns:ns4="b3bc04a5-d503-43b1-b98c-a8cf663329d9" targetNamespace="http://schemas.microsoft.com/office/2006/metadata/properties" ma:root="true" ma:fieldsID="f4e592e9555a19ee659e283868ab05a8" ns1:_="" ns2:_="" ns3:_="" ns4:_="">
    <xsd:import namespace="http://schemas.microsoft.com/sharepoint/v3"/>
    <xsd:import namespace="230e9df3-be65-4c73-a93b-d1236ebd677e"/>
    <xsd:import namespace="230E9DF3-BE65-4C73-A93B-D1236EBD677E"/>
    <xsd:import namespace="b3bc04a5-d503-43b1-b98c-a8cf663329d9"/>
    <xsd:element name="properties">
      <xsd:complexType>
        <xsd:sequence>
          <xsd:element name="documentManagement">
            <xsd:complexType>
              <xsd:all>
                <xsd:element ref="ns2:DocumentDescription" minOccurs="0"/>
                <xsd:element ref="ns2:Owner" minOccurs="0"/>
                <xsd:element ref="ns3:PublishDate" minOccurs="0"/>
                <xsd:element ref="ns1:PublishingPageContent" minOccurs="0"/>
                <xsd:element ref="ns2:Thumbnail1" minOccurs="0"/>
                <xsd:element ref="ns1:PublishingExpirationDate" minOccurs="0"/>
                <xsd:element ref="ns3:ApplyWorkflowRules" minOccurs="0"/>
                <xsd:element ref="ns2:ContentID" minOccurs="0"/>
                <xsd:element ref="ns2:Blog_x0020_Name" minOccurs="0"/>
                <xsd:element ref="ns2:Coowner" minOccurs="0"/>
                <xsd:element ref="ns1:RatingCount" minOccurs="0"/>
                <xsd:element ref="ns2:FolderExtensions" minOccurs="0"/>
                <xsd:element ref="ns2:ParentID1" minOccurs="0"/>
                <xsd:element ref="ns2:GenericText2" minOccurs="0"/>
                <xsd:element ref="ns2:GenericHTML1" minOccurs="0"/>
                <xsd:element ref="ns1:AverageRating" minOccurs="0"/>
                <xsd:element ref="ns2:bf80e81150e248c48aa8cffdf0021a1f" minOccurs="0"/>
                <xsd:element ref="ns2:od9986d31974458fb3007746ec0bce5f" minOccurs="0"/>
                <xsd:element ref="ns2:k21a64daf20d4502b2796a1c6b8ce6c8" minOccurs="0"/>
                <xsd:element ref="ns2:ef109fd36bcf4bcd9dd945731030600b" minOccurs="0"/>
                <xsd:element ref="ns2:hd9637eefc984b85b6097c6374e15725" minOccurs="0"/>
                <xsd:element ref="ns2:ga0c0bf70a6644469c61b3efa7025301" minOccurs="0"/>
                <xsd:element ref="ns2:i1b478372f814787abd313030b81fcb2" minOccurs="0"/>
                <xsd:element ref="ns2:i0d941ee1e744ffea7aeee9924c91cbb" minOccurs="0"/>
                <xsd:element ref="ns2:m6d26e40ac264097a006193f92232ece" minOccurs="0"/>
                <xsd:element ref="ns2:kf34bcdc8fc34e479d3f94c6210e8e27" minOccurs="0"/>
                <xsd:element ref="ns2:mb88723863e1404388ba3733387d48df" minOccurs="0"/>
                <xsd:element ref="ns2:TaxCatchAll" minOccurs="0"/>
                <xsd:element ref="ns2:k20e0dfa74bf4e44818db03027b0ccd8" minOccurs="0"/>
                <xsd:element ref="ns2:l3c3ea61849e4288a8acc49bb5388e8c" minOccurs="0"/>
                <xsd:element ref="ns2:ec5b2ad5c27b45fb8a00a1f27c7ce1ae" minOccurs="0"/>
                <xsd:element ref="ns2:TaxCatchAllLabel" minOccurs="0"/>
                <xsd:element ref="ns2:b60f8d2dbb984f349d80d8196897f4d3" minOccurs="0"/>
                <xsd:element ref="ns2:TaxKeywordTaxHTField" minOccurs="0"/>
                <xsd:element ref="ns2:m6c7b4717b6346e6a075a59dd47eac69" minOccurs="0"/>
                <xsd:element ref="ns2:ConfidentialityTaxHTField0" minOccurs="0"/>
                <xsd:element ref="ns2:b4224c12c78d42ea9b214de0badf8358" minOccurs="0"/>
                <xsd:element ref="ns2:_dlc_DocId" minOccurs="0"/>
                <xsd:element ref="ns1:RoutingRuleDescription" minOccurs="0"/>
                <xsd:element ref="ns1:ReportOwner" minOccurs="0"/>
                <xsd:element ref="ns2:_dlc_DocIdUrl" minOccurs="0"/>
                <xsd:element ref="ns2:_dlc_DocIdPersistId" minOccurs="0"/>
                <xsd:element ref="ns2:eb54ac91059940029a3cc8a4ff5af673" minOccurs="0"/>
                <xsd:element ref="ns4:MediaServiceDateTaken" minOccurs="0"/>
                <xsd:element ref="ns4: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PageContent" ma:index="8" nillable="true" ma:displayName="Page Content" ma:description="Page Content is a site column created by the Publishing feature. It is used on the Article Page Content Type as the content of the page." ma:internalName="PublishingPageContent">
      <xsd:simpleType>
        <xsd:restriction base="dms:Unknown"/>
      </xsd:simpleType>
    </xsd:element>
    <xsd:element name="PublishingExpirationDate" ma:index="13"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element name="RatingCount" ma:index="31" nillable="true" ma:displayName="Number of Ratings" ma:decimals="0" ma:description="Number of ratings submitted" ma:internalName="RatingCount" ma:readOnly="true">
      <xsd:simpleType>
        <xsd:restriction base="dms:Number"/>
      </xsd:simpleType>
    </xsd:element>
    <xsd:element name="AverageRating" ma:index="38" nillable="true" ma:displayName="Rating (0-5)" ma:decimals="2" ma:description="Average value of all the ratings that have been submitted" ma:internalName="AverageRating" ma:readOnly="true">
      <xsd:simpleType>
        <xsd:restriction base="dms:Number"/>
      </xsd:simpleType>
    </xsd:element>
    <xsd:element name="RoutingRuleDescription" ma:index="67" nillable="true" ma:displayName="Description" ma:description="" ma:hidden="true" ma:internalName="RoutingRuleDescription" ma:readOnly="false">
      <xsd:simpleType>
        <xsd:restriction base="dms:Text">
          <xsd:maxLength value="255"/>
        </xsd:restriction>
      </xsd:simpleType>
    </xsd:element>
    <xsd:element name="ReportOwner" ma:index="68" nillable="true" ma:displayName="Owner (People and Groups)" ma:description="Owner of this document" ma:hidden="true" ma:list="UserInfo" ma:SearchPeopleOnly="false" ma:SharePointGroup="0" ma:internalName="Report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DocumentDescription" ma:index="2" nillable="true" ma:displayName="Document Description" ma:description="Alternate description for documents that can be used for display." ma:internalName="DocumentDescription">
      <xsd:simpleType>
        <xsd:restriction base="dms:Note">
          <xsd:maxLength value="255"/>
        </xsd:restriction>
      </xsd:simpleType>
    </xsd:element>
    <xsd:element name="Owner" ma:index="3" nillable="true" ma:displayName="Owner" ma:list="UserInfo" ma:SharePointGroup="0" ma:internalName="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humbnail1" ma:index="9" nillable="true" ma:displayName="Thumbnail" ma:format="Hyperlink" ma:internalName="Thumbnail1"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ntentID" ma:index="15" nillable="true" ma:displayName="ContentID" ma:indexed="true" ma:internalName="ContentID" ma:readOnly="false">
      <xsd:simpleType>
        <xsd:restriction base="dms:Text">
          <xsd:maxLength value="255"/>
        </xsd:restriction>
      </xsd:simpleType>
    </xsd:element>
    <xsd:element name="Blog_x0020_Name" ma:index="16" nillable="true" ma:displayName="Blog Name" ma:description="Title of an Infopedia Blog" ma:internalName="Blog_x0020_Name">
      <xsd:simpleType>
        <xsd:restriction base="dms:Text">
          <xsd:maxLength value="255"/>
        </xsd:restriction>
      </xsd:simpleType>
    </xsd:element>
    <xsd:element name="Coowner" ma:index="22" nillable="true" ma:displayName="Co-owner" ma:list="UserInfo" ma:SearchPeopleOnly="false" ma:SharePointGroup="0" ma:internalName="Coowner" ma:showField="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FolderExtensions" ma:index="34" nillable="true" ma:displayName="Folder Extensions" ma:description="On-DocSet sub folder to support inactive documents views." ma:internalName="FolderExtensions">
      <xsd:simpleType>
        <xsd:restriction base="dms:Unknown"/>
      </xsd:simpleType>
    </xsd:element>
    <xsd:element name="ParentID1" ma:index="35" nillable="true" ma:displayName="ParentID" ma:description="Used to maintain the parent-child relationship within Document Set and Documents" ma:indexed="true" ma:internalName="ParentID1">
      <xsd:simpleType>
        <xsd:restriction base="dms:Text">
          <xsd:maxLength value="255"/>
        </xsd:restriction>
      </xsd:simpleType>
    </xsd:element>
    <xsd:element name="GenericText2" ma:index="36" nillable="true" ma:displayName="GenericText2" ma:description="Generic field for future features in implementation" ma:indexed="true" ma:internalName="GenericText2">
      <xsd:simpleType>
        <xsd:restriction base="dms:Text">
          <xsd:maxLength value="255"/>
        </xsd:restriction>
      </xsd:simpleType>
    </xsd:element>
    <xsd:element name="GenericHTML1" ma:index="37" nillable="true" ma:displayName="GenericHTML1" ma:description="Generic field for future features in implementation" ma:internalName="GenericHTML1">
      <xsd:simpleType>
        <xsd:restriction base="dms:Unknown"/>
      </xsd:simpleType>
    </xsd:element>
    <xsd:element name="bf80e81150e248c48aa8cffdf0021a1f" ma:index="39" nillable="true" ma:taxonomy="true" ma:internalName="bf80e81150e248c48aa8cffdf0021a1f" ma:taxonomyFieldName="Products" ma:displayName="SMSG Products &amp; Technologies" ma:default="" ma:fieldId="{bf80e811-50e2-48c4-8aa8-cffdf0021a1f}" ma:taxonomyMulti="true" ma:sspId="e385fb40-52d4-4fae-9c5b-3e8ff8a5878e" ma:termSetId="a611a704-4666-406e-a571-a6e9bb4a2dcc" ma:anchorId="f7bdd4ba-8e81-43d6-a504-860f505d5c97" ma:open="false" ma:isKeyword="false">
      <xsd:complexType>
        <xsd:sequence>
          <xsd:element ref="pc:Terms" minOccurs="0" maxOccurs="1"/>
        </xsd:sequence>
      </xsd:complexType>
    </xsd:element>
    <xsd:element name="od9986d31974458fb3007746ec0bce5f" ma:index="40" nillable="true" ma:taxonomy="true" ma:internalName="od9986d31974458fb3007746ec0bce5f" ma:taxonomyFieldName="Languages" ma:displayName="SMSG Languages" ma:default="" ma:fieldId="{8d9986d3-1974-458f-b300-7746ec0bce5f}" ma:taxonomyMulti="true" ma:sspId="e385fb40-52d4-4fae-9c5b-3e8ff8a5878e" ma:termSetId="a611a704-4666-406e-a571-a6e9bb4a2dcc" ma:anchorId="c5f267fd-fa38-4ffe-a1d8-2693d87e90bc" ma:open="false" ma:isKeyword="false">
      <xsd:complexType>
        <xsd:sequence>
          <xsd:element ref="pc:Terms" minOccurs="0" maxOccurs="1"/>
        </xsd:sequence>
      </xsd:complexType>
    </xsd:element>
    <xsd:element name="k21a64daf20d4502b2796a1c6b8ce6c8" ma:index="41" nillable="true" ma:taxonomy="true" ma:internalName="k21a64daf20d4502b2796a1c6b8ce6c8" ma:taxonomyFieldName="Industries" ma:displayName="SMSG Industries" ma:default="" ma:fieldId="{421a64da-f20d-4502-b279-6a1c6b8ce6c8}" ma:taxonomyMulti="true" ma:sspId="e385fb40-52d4-4fae-9c5b-3e8ff8a5878e" ma:termSetId="a611a704-4666-406e-a571-a6e9bb4a2dcc" ma:anchorId="322da17f-7441-43de-8ac8-ca7d62aec02b" ma:open="false" ma:isKeyword="false">
      <xsd:complexType>
        <xsd:sequence>
          <xsd:element ref="pc:Terms" minOccurs="0" maxOccurs="1"/>
        </xsd:sequence>
      </xsd:complexType>
    </xsd:element>
    <xsd:element name="ef109fd36bcf4bcd9dd945731030600b" ma:index="43" nillable="true" ma:taxonomy="true" ma:internalName="ef109fd36bcf4bcd9dd945731030600b" ma:taxonomyFieldName="Region" ma:displayName="SMSG Region" ma:default="" ma:fieldId="{ef109fd3-6bcf-4bcd-9dd9-45731030600b}" ma:taxonomyMulti="true" ma:sspId="e385fb40-52d4-4fae-9c5b-3e8ff8a5878e" ma:termSetId="a611a704-4666-406e-a571-a6e9bb4a2dcc" ma:anchorId="c5404caa-7d82-41c6-82c2-0230c1d96864" ma:open="false" ma:isKeyword="false">
      <xsd:complexType>
        <xsd:sequence>
          <xsd:element ref="pc:Terms" minOccurs="0" maxOccurs="1"/>
        </xsd:sequence>
      </xsd:complexType>
    </xsd:element>
    <xsd:element name="hd9637eefc984b85b6097c6374e15725" ma:index="44" nillable="true" ma:taxonomy="true" ma:internalName="hd9637eefc984b85b6097c6374e15725" ma:taxonomyFieldName="ItemType" ma:displayName="SMSG Item Type" ma:default="" ma:fieldId="{1d9637ee-fc98-4b85-b609-7c6374e15725}" ma:taxonomyMulti="true" ma:sspId="e385fb40-52d4-4fae-9c5b-3e8ff8a5878e" ma:termSetId="a611a704-4666-406e-a571-a6e9bb4a2dcc" ma:anchorId="3d59bf14-be35-4b82-81a4-70bbe2a90cc2" ma:open="false" ma:isKeyword="false">
      <xsd:complexType>
        <xsd:sequence>
          <xsd:element ref="pc:Terms" minOccurs="0" maxOccurs="1"/>
        </xsd:sequence>
      </xsd:complexType>
    </xsd:element>
    <xsd:element name="ga0c0bf70a6644469c61b3efa7025301" ma:index="45" nillable="true" ma:taxonomy="true" ma:internalName="ga0c0bf70a6644469c61b3efa7025301" ma:taxonomyFieldName="ExperienceContentType" ma:displayName="Experience Content Type" ma:default="" ma:fieldId="{0a0c0bf7-0a66-4446-9c61-b3efa7025301}" ma:sspId="e385fb40-52d4-4fae-9c5b-3e8ff8a5878e" ma:termSetId="5ebd4bde-7300-4f6f-8671-0d8e806c9260" ma:anchorId="f79c226e-0a27-41a1-99b5-91ff9ea65615" ma:open="false" ma:isKeyword="false">
      <xsd:complexType>
        <xsd:sequence>
          <xsd:element ref="pc:Terms" minOccurs="0" maxOccurs="1"/>
        </xsd:sequence>
      </xsd:complexType>
    </xsd:element>
    <xsd:element name="i1b478372f814787abd313030b81fcb2" ma:index="47" nillable="true" ma:taxonomy="true" ma:internalName="i1b478372f814787abd313030b81fcb2" ma:taxonomyFieldName="ActivitiesAndPrograms" ma:displayName="SMSG Activities &amp; Programs" ma:default="" ma:fieldId="{21b47837-2f81-4787-abd3-13030b81fcb2}" ma:taxonomyMulti="true" ma:sspId="e385fb40-52d4-4fae-9c5b-3e8ff8a5878e" ma:termSetId="d039009f-2da8-468b-bf5e-ff4693a9f72f" ma:anchorId="846d39ff-6475-4006-99df-de42970d666e" ma:open="false" ma:isKeyword="false">
      <xsd:complexType>
        <xsd:sequence>
          <xsd:element ref="pc:Terms" minOccurs="0" maxOccurs="1"/>
        </xsd:sequence>
      </xsd:complexType>
    </xsd:element>
    <xsd:element name="i0d941ee1e744ffea7aeee9924c91cbb" ma:index="49" nillable="true" ma:taxonomy="true" ma:internalName="i0d941ee1e744ffea7aeee9924c91cbb" ma:taxonomyFieldName="BusinessArchitecture" ma:displayName="SMSG Business Architecture" ma:default="" ma:fieldId="{20d941ee-1e74-4ffe-a7ae-ee9924c91cbb}" ma:taxonomyMulti="true" ma:sspId="e385fb40-52d4-4fae-9c5b-3e8ff8a5878e" ma:termSetId="d039009f-2da8-468b-bf5e-ff4693a9f72f" ma:anchorId="1951c1e0-4cc7-414f-a435-7369277bc757" ma:open="false" ma:isKeyword="false">
      <xsd:complexType>
        <xsd:sequence>
          <xsd:element ref="pc:Terms" minOccurs="0" maxOccurs="1"/>
        </xsd:sequence>
      </xsd:complexType>
    </xsd:element>
    <xsd:element name="m6d26e40ac264097a006193f92232ece" ma:index="50" nillable="true" ma:taxonomy="true" ma:internalName="m6d26e40ac264097a006193f92232ece" ma:taxonomyFieldName="TechnicalLevel" ma:displayName="Technical Level" ma:default="" ma:fieldId="{66d26e40-ac26-4097-a006-193f92232ece}" ma:sspId="e385fb40-52d4-4fae-9c5b-3e8ff8a5878e" ma:termSetId="7123edbd-7265-47b9-9049-04e46d245d8e" ma:anchorId="3c636e1e-6390-429f-a144-68438d32bffe" ma:open="false" ma:isKeyword="false">
      <xsd:complexType>
        <xsd:sequence>
          <xsd:element ref="pc:Terms" minOccurs="0" maxOccurs="1"/>
        </xsd:sequence>
      </xsd:complexType>
    </xsd:element>
    <xsd:element name="kf34bcdc8fc34e479d3f94c6210e8e27" ma:index="51" nillable="true" ma:taxonomy="true" ma:internalName="kf34bcdc8fc34e479d3f94c6210e8e27" ma:taxonomyFieldName="Competitors" ma:displayName="SMSG Competition" ma:default="" ma:fieldId="{4f34bcdc-8fc3-4e47-9d3f-94c6210e8e27}" ma:taxonomyMulti="true" ma:sspId="e385fb40-52d4-4fae-9c5b-3e8ff8a5878e" ma:termSetId="a611a704-4666-406e-a571-a6e9bb4a2dcc" ma:anchorId="718f8fd0-b740-48bc-92ad-5700213c04b2" ma:open="false" ma:isKeyword="false">
      <xsd:complexType>
        <xsd:sequence>
          <xsd:element ref="pc:Terms" minOccurs="0" maxOccurs="1"/>
        </xsd:sequence>
      </xsd:complexType>
    </xsd:element>
    <xsd:element name="mb88723863e1404388ba3733387d48df" ma:index="53" nillable="true" ma:taxonomy="true" ma:internalName="mb88723863e1404388ba3733387d48df" ma:taxonomyFieldName="Audiences" ma:displayName="SMSG Customer Audiences" ma:default="" ma:fieldId="{6b887238-63e1-4043-88ba-3733387d48df}" ma:taxonomyMulti="true" ma:sspId="e385fb40-52d4-4fae-9c5b-3e8ff8a5878e" ma:termSetId="a611a704-4666-406e-a571-a6e9bb4a2dcc" ma:anchorId="8a0280e9-c6e8-4e3c-80d6-8db643b96ddd" ma:open="false" ma:isKeyword="false">
      <xsd:complexType>
        <xsd:sequence>
          <xsd:element ref="pc:Terms" minOccurs="0" maxOccurs="1"/>
        </xsd:sequence>
      </xsd:complexType>
    </xsd:element>
    <xsd:element name="TaxCatchAll" ma:index="54" nillable="true" ma:displayName="Taxonomy Catch All Column" ma:description="" ma:hidden="true" ma:list="{8e3d5b1f-74bf-4cd5-90f8-860d03c4e4d4}" ma:internalName="TaxCatchAll" ma:showField="CatchAllData"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k20e0dfa74bf4e44818db03027b0ccd8" ma:index="55" nillable="true" ma:taxonomy="true" ma:internalName="k20e0dfa74bf4e44818db03027b0ccd8" ma:taxonomyFieldName="Segments" ma:displayName="SMSG Customer Segments" ma:default="" ma:fieldId="{420e0dfa-74bf-4e44-818d-b03027b0ccd8}"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l3c3ea61849e4288a8acc49bb5388e8c" ma:index="57" nillable="true" ma:taxonomy="true" ma:internalName="l3c3ea61849e4288a8acc49bb5388e8c" ma:taxonomyFieldName="Groups" ma:displayName="SMSG Groups" ma:default="" ma:fieldId="{53c3ea61-849e-4288-a8ac-c49bb5388e8c}" ma:taxonomyMulti="true" ma:sspId="e385fb40-52d4-4fae-9c5b-3e8ff8a5878e" ma:termSetId="d039009f-2da8-468b-bf5e-ff4693a9f72f" ma:anchorId="ec38e82f-eddf-4553-aa72-f3bd3c1d5855" ma:open="false" ma:isKeyword="false">
      <xsd:complexType>
        <xsd:sequence>
          <xsd:element ref="pc:Terms" minOccurs="0" maxOccurs="1"/>
        </xsd:sequence>
      </xsd:complexType>
    </xsd:element>
    <xsd:element name="ec5b2ad5c27b45fb8a00a1f27c7ce1ae" ma:index="59" nillable="true" ma:taxonomy="true" ma:internalName="ec5b2ad5c27b45fb8a00a1f27c7ce1ae" ma:taxonomyFieldName="Partners" ma:displayName="SMSG Partners" ma:default="" ma:fieldId="{ec5b2ad5-c27b-45fb-8a00-a1f27c7ce1ae}" ma:taxonomyMulti="true" ma:sspId="e385fb40-52d4-4fae-9c5b-3e8ff8a5878e" ma:termSetId="a611a704-4666-406e-a571-a6e9bb4a2dcc" ma:anchorId="dd1a91fa-3198-4561-9b04-bc737b2a8291" ma:open="false" ma:isKeyword="false">
      <xsd:complexType>
        <xsd:sequence>
          <xsd:element ref="pc:Terms" minOccurs="0" maxOccurs="1"/>
        </xsd:sequence>
      </xsd:complexType>
    </xsd:element>
    <xsd:element name="TaxCatchAllLabel" ma:index="60" nillable="true" ma:displayName="Taxonomy Catch All Column1" ma:description="" ma:hidden="true" ma:list="{8e3d5b1f-74bf-4cd5-90f8-860d03c4e4d4}" ma:internalName="TaxCatchAllLabel" ma:readOnly="true" ma:showField="CatchAllDataLabel"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b60f8d2dbb984f349d80d8196897f4d3" ma:index="61" nillable="true" ma:taxonomy="true" ma:internalName="b60f8d2dbb984f349d80d8196897f4d3" ma:taxonomyFieldName="Roles" ma:displayName="SMSG Roles" ma:default="" ma:fieldId="{b60f8d2d-bb98-4f34-9d80-d8196897f4d3}" ma:taxonomyMulti="true" ma:sspId="e385fb40-52d4-4fae-9c5b-3e8ff8a5878e" ma:termSetId="a611a704-4666-406e-a571-a6e9bb4a2dcc" ma:anchorId="c9a07ef0-4236-4915-97ca-1b3392dac369" ma:open="false" ma:isKeyword="false">
      <xsd:complexType>
        <xsd:sequence>
          <xsd:element ref="pc:Terms" minOccurs="0" maxOccurs="1"/>
        </xsd:sequence>
      </xsd:complexType>
    </xsd:element>
    <xsd:element name="TaxKeywordTaxHTField" ma:index="62" nillable="true" ma:taxonomy="true" ma:internalName="TaxKeywordTaxHTField" ma:taxonomyFieldName="TaxKeyword" ma:displayName="Enterprise Keywords" ma:readOnly="false"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m6c7b4717b6346e6a075a59dd47eac69" ma:index="63" nillable="true" ma:taxonomy="true" ma:internalName="m6c7b4717b6346e6a075a59dd47eac69" ma:taxonomyFieldName="Topics" ma:displayName="SMSG Topics" ma:default="" ma:fieldId="{66c7b471-7b63-46e6-a075-a59dd47eac69}" ma:taxonomyMulti="true" ma:sspId="e385fb40-52d4-4fae-9c5b-3e8ff8a5878e" ma:termSetId="d039009f-2da8-468b-bf5e-ff4693a9f72f" ma:anchorId="ddcce936-3357-448e-8326-e6fdfddfb752" ma:open="false" ma:isKeyword="false">
      <xsd:complexType>
        <xsd:sequence>
          <xsd:element ref="pc:Terms" minOccurs="0" maxOccurs="1"/>
        </xsd:sequence>
      </xsd:complexType>
    </xsd:element>
    <xsd:element name="ConfidentialityTaxHTField0" ma:index="64" ma:taxonomy="true" ma:internalName="ConfidentialityTaxHTField0" ma:taxonomyFieldName="Confidentiality" ma:displayName="Confidentiality" ma:default="5;#Microsoft confidential|461efa83-0283-486a-a8d5-943328f3693f" ma:fieldId="{840a9f3c-1e14-4c21-9dbf-5637765665db}" ma:sspId="e385fb40-52d4-4fae-9c5b-3e8ff8a5878e" ma:termSetId="e0e820dc-7da0-48b9-8472-209c7e82d1d0" ma:anchorId="00000000-0000-0000-0000-000000000000" ma:open="false" ma:isKeyword="false">
      <xsd:complexType>
        <xsd:sequence>
          <xsd:element ref="pc:Terms" minOccurs="0" maxOccurs="1"/>
        </xsd:sequence>
      </xsd:complexType>
    </xsd:element>
    <xsd:element name="b4224c12c78d42ea9b214de0badf8358" ma:index="65" nillable="true" ma:taxonomy="true" ma:internalName="b4224c12c78d42ea9b214de0badf8358" ma:taxonomyFieldName="EnterpriseDomainTags" ma:displayName="EnterpriseDomainTags" ma:default="" ma:fieldId="{b4224c12-c78d-42ea-9b21-4de0badf8358}" ma:taxonomyMulti="true" ma:sspId="e385fb40-52d4-4fae-9c5b-3e8ff8a5878e" ma:termSetId="d039009f-2da8-468b-bf5e-ff4693a9f72f" ma:anchorId="00000000-0000-0000-0000-000000000000" ma:open="false" ma:isKeyword="false">
      <xsd:complexType>
        <xsd:sequence>
          <xsd:element ref="pc:Terms" minOccurs="0" maxOccurs="1"/>
        </xsd:sequence>
      </xsd:complexType>
    </xsd:element>
    <xsd:element name="_dlc_DocId" ma:index="66" nillable="true" ma:displayName="Document ID Value" ma:description="The value of the document ID assigned to this item." ma:indexed="true" ma:internalName="_dlc_DocId" ma:readOnly="true">
      <xsd:simpleType>
        <xsd:restriction base="dms:Text"/>
      </xsd:simpleType>
    </xsd:element>
    <xsd:element name="_dlc_DocIdUrl" ma:index="6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70" nillable="true" ma:displayName="Persist ID" ma:description="Keep ID on add." ma:hidden="true" ma:internalName="_dlc_DocIdPersistId" ma:readOnly="true">
      <xsd:simpleType>
        <xsd:restriction base="dms:Boolean"/>
      </xsd:simpleType>
    </xsd:element>
    <xsd:element name="eb54ac91059940029a3cc8a4ff5af673" ma:index="71" nillable="true" ma:taxonomy="true" ma:internalName="eb54ac91059940029a3cc8a4ff5af673" ma:taxonomyFieldName="SMSGDomain" ma:displayName="SMSG Domain" ma:default="" ma:fieldId="{eb54ac91-0599-4002-9a3c-c8a4ff5af673}"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PublishDate" ma:index="4" nillable="true" ma:displayName="PublishDate" ma:description="Used in Blog Posts, this date is used to specify the Blog Article Date." ma:format="DateOnly" ma:internalName="PublishDate">
      <xsd:simpleType>
        <xsd:restriction base="dms:DateTime"/>
      </xsd:simpleType>
    </xsd:element>
    <xsd:element name="ApplyWorkflowRules" ma:index="14" nillable="true" ma:displayName="ApplyWorkflowRules" ma:default="Yes" ma:description="This columns is used to help to apply the workflow rules on Document Sets / Documents. by Default the Value is Yes" ma:format="Dropdown" ma:internalName="ApplyWorkflowRules" ma:readOnly="false">
      <xsd:simpleType>
        <xsd:restriction base="dms:Choice">
          <xsd:enumeration value="Yes"/>
          <xsd:enumeration value="No"/>
        </xsd:restriction>
      </xsd:simpleType>
    </xsd:element>
  </xsd:schema>
  <xsd:schema xmlns:xsd="http://www.w3.org/2001/XMLSchema" xmlns:xs="http://www.w3.org/2001/XMLSchema" xmlns:dms="http://schemas.microsoft.com/office/2006/documentManagement/types" xmlns:pc="http://schemas.microsoft.com/office/infopath/2007/PartnerControls" targetNamespace="b3bc04a5-d503-43b1-b98c-a8cf663329d9" elementFormDefault="qualified">
    <xsd:import namespace="http://schemas.microsoft.com/office/2006/documentManagement/types"/>
    <xsd:import namespace="http://schemas.microsoft.com/office/infopath/2007/PartnerControls"/>
    <xsd:element name="MediaServiceDateTaken" ma:index="72" nillable="true" ma:displayName="MediaServiceDateTaken" ma:description="" ma:hidden="true" ma:internalName="MediaServiceDateTaken" ma:readOnly="true">
      <xsd:simpleType>
        <xsd:restriction base="dms:Text"/>
      </xsd:simpleType>
    </xsd:element>
    <xsd:element name="MediaServiceAutoTags" ma:index="73" nillable="true" ma:displayName="MediaServiceAutoTags" ma:description="" ma:internalName="MediaServiceAutoTag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ocumentDescription xmlns="230e9df3-be65-4c73-a93b-d1236ebd677e">Overview of Visual Studio App Center - Continuous integration, delivery and feedback for iOS, Android, Windows, and macOS apps. Ship 5-star, higher-quality apps faster with confidence.</DocumentDescription>
    <od9986d31974458fb3007746ec0bce5f xmlns="230e9df3-be65-4c73-a93b-d1236ebd677e">
      <Terms xmlns="http://schemas.microsoft.com/office/infopath/2007/PartnerControls"/>
    </od9986d31974458fb3007746ec0bce5f>
    <hd9637eefc984b85b6097c6374e15725 xmlns="230e9df3-be65-4c73-a93b-d1236ebd677e">
      <Terms xmlns="http://schemas.microsoft.com/office/infopath/2007/PartnerControls">
        <TermInfo xmlns="http://schemas.microsoft.com/office/infopath/2007/PartnerControls">
          <TermName xmlns="http://schemas.microsoft.com/office/infopath/2007/PartnerControls">product information</TermName>
          <TermId xmlns="http://schemas.microsoft.com/office/infopath/2007/PartnerControls">a62e948d-5e4b-4b97-9627-6d1d79eb3f6c</TermId>
        </TermInfo>
      </Terms>
    </hd9637eefc984b85b6097c6374e15725>
    <k20e0dfa74bf4e44818db03027b0ccd8 xmlns="230e9df3-be65-4c73-a93b-d1236ebd677e">
      <Terms xmlns="http://schemas.microsoft.com/office/infopath/2007/PartnerControls"/>
    </k20e0dfa74bf4e44818db03027b0ccd8>
    <Owner xmlns="230e9df3-be65-4c73-a93b-d1236ebd677e">
      <UserInfo>
        <DisplayName>Tareq Aljaber</DisplayName>
        <AccountId>126604</AccountId>
        <AccountType/>
      </UserInfo>
    </Owner>
    <PublishDate xmlns="230E9DF3-BE65-4C73-A93B-D1236EBD677E">2017-11-14T08:00:00+00:00</PublishDate>
    <GenericHTML1 xmlns="230e9df3-be65-4c73-a93b-d1236ebd677e" xsi:nil="true"/>
    <k21a64daf20d4502b2796a1c6b8ce6c8 xmlns="230e9df3-be65-4c73-a93b-d1236ebd677e">
      <Terms xmlns="http://schemas.microsoft.com/office/infopath/2007/PartnerControls"/>
    </k21a64daf20d4502b2796a1c6b8ce6c8>
    <l3c3ea61849e4288a8acc49bb5388e8c xmlns="230e9df3-be65-4c73-a93b-d1236ebd677e">
      <Terms xmlns="http://schemas.microsoft.com/office/infopath/2007/PartnerControls">
        <TermInfo xmlns="http://schemas.microsoft.com/office/infopath/2007/PartnerControls">
          <TermName xmlns="http://schemas.microsoft.com/office/infopath/2007/PartnerControls">Developer Platform and Tools Marketing</TermName>
          <TermId xmlns="http://schemas.microsoft.com/office/infopath/2007/PartnerControls">b117718f-aa6c-411f-b6a8-3da180b0b2c7</TermId>
        </TermInfo>
      </Terms>
    </l3c3ea61849e4288a8acc49bb5388e8c>
    <ConfidentialityTaxHTField0 xmlns="230e9df3-be65-4c73-a93b-d1236ebd677e">
      <Terms xmlns="http://schemas.microsoft.com/office/infopath/2007/PartnerControls">
        <TermInfo xmlns="http://schemas.microsoft.com/office/infopath/2007/PartnerControls">
          <TermName xmlns="http://schemas.microsoft.com/office/infopath/2007/PartnerControls">customer ready</TermName>
          <TermId xmlns="http://schemas.microsoft.com/office/infopath/2007/PartnerControls">8986c41d-21c5-4f8f-8a12-ea4625b46858</TermId>
        </TermInfo>
      </Terms>
    </ConfidentialityTaxHTField0>
    <Blog_x0020_Name xmlns="230e9df3-be65-4c73-a93b-d1236ebd677e" xsi:nil="true"/>
    <FolderExtensions xmlns="230e9df3-be65-4c73-a93b-d1236ebd677e" xsi:nil="true"/>
    <eb54ac91059940029a3cc8a4ff5af673 xmlns="230e9df3-be65-4c73-a93b-d1236ebd677e">
      <Terms xmlns="http://schemas.microsoft.com/office/infopath/2007/PartnerControls">
        <TermInfo xmlns="http://schemas.microsoft.com/office/infopath/2007/PartnerControls">
          <TermName xmlns="http://schemas.microsoft.com/office/infopath/2007/PartnerControls">Cloud and Enterprise</TermName>
          <TermId xmlns="http://schemas.microsoft.com/office/infopath/2007/PartnerControls">adc2fe87-c79a-4ded-a449-3f86b954069d</TermId>
        </TermInfo>
        <TermInfo xmlns="http://schemas.microsoft.com/office/infopath/2007/PartnerControls">
          <TermName xmlns="http://schemas.microsoft.com/office/infopath/2007/PartnerControls">Developer Tools Domain</TermName>
          <TermId xmlns="http://schemas.microsoft.com/office/infopath/2007/PartnerControls">58c4098f-5b04-404d-a0e5-4dc5be632145</TermId>
        </TermInfo>
      </Terms>
    </eb54ac91059940029a3cc8a4ff5af673>
    <PublishingPageContent xmlns="http://schemas.microsoft.com/sharepoint/v3" xsi:nil="true"/>
    <ContentID xmlns="230e9df3-be65-4c73-a93b-d1236ebd677e" xsi:nil="true"/>
    <Coowner xmlns="230e9df3-be65-4c73-a93b-d1236ebd677e">
      <UserInfo>
        <DisplayName>i:0#.f|membership|v-vamina@microsoft.com</DisplayName>
        <AccountId>99774</AccountId>
        <AccountType/>
      </UserInfo>
      <UserInfo>
        <DisplayName>i:0#.f|membership|v-alco@microsoft.com</DisplayName>
        <AccountId>139521</AccountId>
        <AccountType/>
      </UserInfo>
    </Coowner>
    <ef109fd36bcf4bcd9dd945731030600b xmlns="230e9df3-be65-4c73-a93b-d1236ebd677e">
      <Terms xmlns="http://schemas.microsoft.com/office/infopath/2007/PartnerControls"/>
    </ef109fd36bcf4bcd9dd945731030600b>
    <ApplyWorkflowRules xmlns="230E9DF3-BE65-4C73-A93B-D1236EBD677E">Yes</ApplyWorkflowRules>
    <bf80e81150e248c48aa8cffdf0021a1f xmlns="230e9df3-be65-4c73-a93b-d1236ebd677e">
      <Terms xmlns="http://schemas.microsoft.com/office/infopath/2007/PartnerControls">
        <TermInfo xmlns="http://schemas.microsoft.com/office/infopath/2007/PartnerControls">
          <TermName xmlns="http://schemas.microsoft.com/office/infopath/2007/PartnerControls">Visual Studio</TermName>
          <TermId xmlns="http://schemas.microsoft.com/office/infopath/2007/PartnerControls">bf0ebdd7-5d74-479a-b01e-d7b141200243</TermId>
        </TermInfo>
      </Terms>
    </bf80e81150e248c48aa8cffdf0021a1f>
    <ec5b2ad5c27b45fb8a00a1f27c7ce1ae xmlns="230e9df3-be65-4c73-a93b-d1236ebd677e">
      <Terms xmlns="http://schemas.microsoft.com/office/infopath/2007/PartnerControls"/>
    </ec5b2ad5c27b45fb8a00a1f27c7ce1ae>
    <m6d26e40ac264097a006193f92232ece xmlns="230e9df3-be65-4c73-a93b-d1236ebd677e">
      <Terms xmlns="http://schemas.microsoft.com/office/infopath/2007/PartnerControls"/>
    </m6d26e40ac264097a006193f92232ece>
    <b60f8d2dbb984f349d80d8196897f4d3 xmlns="230e9df3-be65-4c73-a93b-d1236ebd677e">
      <Terms xmlns="http://schemas.microsoft.com/office/infopath/2007/PartnerControls"/>
    </b60f8d2dbb984f349d80d8196897f4d3>
    <Thumbnail1 xmlns="230e9df3-be65-4c73-a93b-d1236ebd677e">
      <Url>https://microsoft.sharepoint.com/sites/Infopedia_G01KC/Media/Thumbnails/G01KC-1-33905/App Center Pitch Deck L200.png</Url>
      <Description>/sites/Infopedia_G01KC/Media/Thumbnails/G01KC-1-33905/App Center Pitch Deck L200.png</Description>
    </Thumbnail1>
    <i0d941ee1e744ffea7aeee9924c91cbb xmlns="230e9df3-be65-4c73-a93b-d1236ebd677e">
      <Terms xmlns="http://schemas.microsoft.com/office/infopath/2007/PartnerControls"/>
    </i0d941ee1e744ffea7aeee9924c91cbb>
    <PublishingExpirationDate xmlns="http://schemas.microsoft.com/sharepoint/v3" xsi:nil="true"/>
    <ga0c0bf70a6644469c61b3efa7025301 xmlns="230e9df3-be65-4c73-a93b-d1236ebd677e">
      <Terms xmlns="http://schemas.microsoft.com/office/infopath/2007/PartnerControls"/>
    </ga0c0bf70a6644469c61b3efa7025301>
    <RoutingRuleDescription xmlns="http://schemas.microsoft.com/sharepoint/v3" xsi:nil="true"/>
    <i1b478372f814787abd313030b81fcb2 xmlns="230e9df3-be65-4c73-a93b-d1236ebd677e">
      <Terms xmlns="http://schemas.microsoft.com/office/infopath/2007/PartnerControls"/>
    </i1b478372f814787abd313030b81fcb2>
    <TaxKeywordTaxHTField xmlns="230e9df3-be65-4c73-a93b-d1236ebd677e">
      <Terms xmlns="http://schemas.microsoft.com/office/infopath/2007/PartnerControls"/>
    </TaxKeywordTaxHTField>
    <ReportOwner xmlns="http://schemas.microsoft.com/sharepoint/v3">
      <UserInfo>
        <DisplayName/>
        <AccountId xsi:nil="true"/>
        <AccountType/>
      </UserInfo>
    </ReportOwner>
    <b4224c12c78d42ea9b214de0badf8358 xmlns="230e9df3-be65-4c73-a93b-d1236ebd677e">
      <Terms xmlns="http://schemas.microsoft.com/office/infopath/2007/PartnerControls"/>
    </b4224c12c78d42ea9b214de0badf8358>
    <TaxCatchAll xmlns="230e9df3-be65-4c73-a93b-d1236ebd677e">
      <Value>14</Value>
      <Value>146</Value>
      <Value>128</Value>
      <Value>348</Value>
      <Value>345</Value>
      <Value>21</Value>
    </TaxCatchAll>
    <ParentID1 xmlns="230e9df3-be65-4c73-a93b-d1236ebd677e">G01KC-1-33902</ParentID1>
    <mb88723863e1404388ba3733387d48df xmlns="230e9df3-be65-4c73-a93b-d1236ebd677e">
      <Terms xmlns="http://schemas.microsoft.com/office/infopath/2007/PartnerControls"/>
    </mb88723863e1404388ba3733387d48df>
    <GenericText2 xmlns="230e9df3-be65-4c73-a93b-d1236ebd677e" xsi:nil="true"/>
    <kf34bcdc8fc34e479d3f94c6210e8e27 xmlns="230e9df3-be65-4c73-a93b-d1236ebd677e">
      <Terms xmlns="http://schemas.microsoft.com/office/infopath/2007/PartnerControls"/>
    </kf34bcdc8fc34e479d3f94c6210e8e27>
    <m6c7b4717b6346e6a075a59dd47eac69 xmlns="230e9df3-be65-4c73-a93b-d1236ebd677e">
      <Terms xmlns="http://schemas.microsoft.com/office/infopath/2007/PartnerControls"/>
    </m6c7b4717b6346e6a075a59dd47eac69>
    <_dlc_DocId xmlns="230e9df3-be65-4c73-a93b-d1236ebd677e">G01KC-99682991-33905</_dlc_DocId>
    <_dlc_DocIdUrl xmlns="230e9df3-be65-4c73-a93b-d1236ebd677e">
      <Url>https://microsoft.sharepoint.com/sites/Infopedia_G01KC/_layouts/15/DocIdRedir.aspx?ID=G01KC-99682991-33905</Url>
      <Description>G01KC-99682991-33905</Description>
    </_dlc_DocIdUrl>
  </documentManagement>
</p:properties>
</file>

<file path=customXml/item4.xml><?xml version="1.0" encoding="utf-8"?>
<?mso-contentType ?>
<SharedContentType xmlns="Microsoft.SharePoint.Taxonomy.ContentTypeSync" SourceId="e385fb40-52d4-4fae-9c5b-3e8ff8a5878e" ContentTypeId="0x0101000E4CB7077FEE4FF7AE86D4A500EEC780030016C849C62B10EB41ACA8C7EEDEF40BB2" PreviousValue="false"/>
</file>

<file path=customXml/item5.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B586E173-C945-459E-B307-0B00B674F0C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30e9df3-be65-4c73-a93b-d1236ebd677e"/>
    <ds:schemaRef ds:uri="230E9DF3-BE65-4C73-A93B-D1236EBD677E"/>
    <ds:schemaRef ds:uri="b3bc04a5-d503-43b1-b98c-a8cf663329d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dcmitype/"/>
    <ds:schemaRef ds:uri="http://schemas.microsoft.com/office/infopath/2007/PartnerControls"/>
    <ds:schemaRef ds:uri="http://schemas.microsoft.com/office/2006/documentManagement/types"/>
    <ds:schemaRef ds:uri="fd84c869-09d7-4ff8-9ba3-dc9df05f8b7a"/>
    <ds:schemaRef ds:uri="http://purl.org/dc/elements/1.1/"/>
    <ds:schemaRef ds:uri="http://schemas.microsoft.com/office/2006/metadata/properties"/>
    <ds:schemaRef ds:uri="e81651a9-edff-4dbd-b69e-ba5f4b97aef1"/>
    <ds:schemaRef ds:uri="http://schemas.microsoft.com/sharepoint/v3"/>
    <ds:schemaRef ds:uri="http://purl.org/dc/terms/"/>
    <ds:schemaRef ds:uri="http://schemas.openxmlformats.org/package/2006/metadata/core-properties"/>
    <ds:schemaRef ds:uri="http://www.w3.org/XML/1998/namespace"/>
    <ds:schemaRef ds:uri="230e9df3-be65-4c73-a93b-d1236ebd677e"/>
    <ds:schemaRef ds:uri="230E9DF3-BE65-4C73-A93B-D1236EBD677E"/>
  </ds:schemaRefs>
</ds:datastoreItem>
</file>

<file path=customXml/itemProps4.xml><?xml version="1.0" encoding="utf-8"?>
<ds:datastoreItem xmlns:ds="http://schemas.openxmlformats.org/officeDocument/2006/customXml" ds:itemID="{B7C47D62-56D1-46E6-80E8-451852DB17E0}">
  <ds:schemaRefs>
    <ds:schemaRef ds:uri="Microsoft.SharePoint.Taxonomy.ContentTypeSync"/>
  </ds:schemaRefs>
</ds:datastoreItem>
</file>

<file path=customXml/itemProps5.xml><?xml version="1.0" encoding="utf-8"?>
<ds:datastoreItem xmlns:ds="http://schemas.openxmlformats.org/officeDocument/2006/customXml" ds:itemID="{17127FA5-96C4-4634-9FF8-109C2458968E}">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
  <TotalTime>2300</TotalTime>
  <Words>1248</Words>
  <Application>Microsoft Macintosh PowerPoint</Application>
  <PresentationFormat>Custom</PresentationFormat>
  <Paragraphs>143</Paragraphs>
  <Slides>11</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Calibri</vt:lpstr>
      <vt:lpstr>Rockwell Extra Bold</vt:lpstr>
      <vt:lpstr>Segoe Pro Display</vt:lpstr>
      <vt:lpstr>Segoe Pro Display Light</vt:lpstr>
      <vt:lpstr>Segoe UI</vt:lpstr>
      <vt:lpstr>Segoe UI Light</vt:lpstr>
      <vt:lpstr>Segoe UI Semibold</vt:lpstr>
      <vt:lpstr>Segoe UI Semilight</vt:lpstr>
      <vt:lpstr>Arial</vt:lpstr>
      <vt:lpstr>Gartner Template Master</vt:lpstr>
      <vt:lpstr>PowerPoint Presentation</vt:lpstr>
      <vt:lpstr>Visual Studio App Center</vt:lpstr>
      <vt:lpstr>Businesses are rapidly appifying</vt:lpstr>
      <vt:lpstr>Businesses create a multitude of apps</vt:lpstr>
      <vt:lpstr>App development challenges</vt:lpstr>
      <vt:lpstr>PowerPoint Presentation</vt:lpstr>
      <vt:lpstr>Visual Studio App Center</vt:lpstr>
      <vt:lpstr>Continuous integration in minutes </vt:lpstr>
      <vt:lpstr>Continuous quality on real devices </vt:lpstr>
      <vt:lpstr>Get Started Free Today  aka.ms/vsappcenter  </vt:lpstr>
      <vt:lpstr>PowerPoint Presentation</vt:lpstr>
    </vt:vector>
  </TitlesOfParts>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 Center Pitch Deck L200</dc:title>
  <cp:lastModifiedBy>June Cho</cp:lastModifiedBy>
  <cp:revision>43</cp:revision>
  <dcterms:modified xsi:type="dcterms:W3CDTF">2017-12-08T14:06:27Z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0x0101000E4CB7077FEE4FF7AE86D4A500EEC780030016C849C62B10EB41ACA8C7EEDEF40BB20099ECF64382448D48A56095091C66B1A9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Audience1">
    <vt:lpwstr/>
  </property>
  <property fmtid="{D5CDD505-2E9C-101B-9397-08002B2CF9AE}" pid="13" name="Event Name">
    <vt:lpwstr>47;#Build|58542b36-5bf5-46a6-a53f-a41fb7a73785</vt:lpwstr>
  </property>
  <property fmtid="{D5CDD505-2E9C-101B-9397-08002B2CF9AE}" pid="14" name="MSIP_Label_f42aa342-8706-4288-bd11-ebb85995028c_Enabled">
    <vt:lpwstr>True</vt:lpwstr>
  </property>
  <property fmtid="{D5CDD505-2E9C-101B-9397-08002B2CF9AE}" pid="15" name="MSIP_Label_f42aa342-8706-4288-bd11-ebb85995028c_Ref">
    <vt:lpwstr>https://api.informationprotection.azure.com/api/72f988bf-86f1-41af-91ab-2d7cd011db47</vt:lpwstr>
  </property>
  <property fmtid="{D5CDD505-2E9C-101B-9397-08002B2CF9AE}" pid="16" name="MSIP_Label_f42aa342-8706-4288-bd11-ebb85995028c_AssignedBy">
    <vt:lpwstr>adambar@microsoft.com</vt:lpwstr>
  </property>
  <property fmtid="{D5CDD505-2E9C-101B-9397-08002B2CF9AE}" pid="17" name="MSIP_Label_f42aa342-8706-4288-bd11-ebb85995028c_DateCreated">
    <vt:lpwstr>2017-03-08T15:56:54.5811656-08:00</vt:lpwstr>
  </property>
  <property fmtid="{D5CDD505-2E9C-101B-9397-08002B2CF9AE}" pid="18" name="MSIP_Label_f42aa342-8706-4288-bd11-ebb85995028c_Name">
    <vt:lpwstr>General</vt:lpwstr>
  </property>
  <property fmtid="{D5CDD505-2E9C-101B-9397-08002B2CF9AE}" pid="19" name="MSIP_Label_f42aa342-8706-4288-bd11-ebb85995028c_Extended_MSFT_Method">
    <vt:lpwstr>Automatic</vt:lpwstr>
  </property>
  <property fmtid="{D5CDD505-2E9C-101B-9397-08002B2CF9AE}" pid="20" name="Sensitivity">
    <vt:lpwstr>General</vt:lpwstr>
  </property>
  <property fmtid="{D5CDD505-2E9C-101B-9397-08002B2CF9AE}" pid="21" name="of67e5d4b76f4a9db8769983fda9cec0">
    <vt:lpwstr/>
  </property>
  <property fmtid="{D5CDD505-2E9C-101B-9397-08002B2CF9AE}" pid="22" name="NewsType">
    <vt:lpwstr/>
  </property>
  <property fmtid="{D5CDD505-2E9C-101B-9397-08002B2CF9AE}" pid="23" name="_dlc_policyId">
    <vt:lpwstr/>
  </property>
  <property fmtid="{D5CDD505-2E9C-101B-9397-08002B2CF9AE}" pid="24" name="Region">
    <vt:lpwstr/>
  </property>
  <property fmtid="{D5CDD505-2E9C-101B-9397-08002B2CF9AE}" pid="25" name="Confidentiality">
    <vt:lpwstr>14;#customer ready|8986c41d-21c5-4f8f-8a12-ea4625b46858</vt:lpwstr>
  </property>
  <property fmtid="{D5CDD505-2E9C-101B-9397-08002B2CF9AE}" pid="26" name="ItemType">
    <vt:lpwstr>128;#product information|a62e948d-5e4b-4b97-9627-6d1d79eb3f6c</vt:lpwstr>
  </property>
  <property fmtid="{D5CDD505-2E9C-101B-9397-08002B2CF9AE}" pid="27" name="Industries">
    <vt:lpwstr/>
  </property>
  <property fmtid="{D5CDD505-2E9C-101B-9397-08002B2CF9AE}" pid="28" name="MSProducts">
    <vt:lpwstr/>
  </property>
  <property fmtid="{D5CDD505-2E9C-101B-9397-08002B2CF9AE}" pid="29" name="Competitors">
    <vt:lpwstr/>
  </property>
  <property fmtid="{D5CDD505-2E9C-101B-9397-08002B2CF9AE}" pid="30" name="ExperienceContentType">
    <vt:lpwstr/>
  </property>
  <property fmtid="{D5CDD505-2E9C-101B-9397-08002B2CF9AE}" pid="31" name="SMSGDomain">
    <vt:lpwstr>21;#Cloud and Enterprise|adc2fe87-c79a-4ded-a449-3f86b954069d;#345;#Developer Tools Domain|58c4098f-5b04-404d-a0e5-4dc5be632145</vt:lpwstr>
  </property>
  <property fmtid="{D5CDD505-2E9C-101B-9397-08002B2CF9AE}" pid="32" name="BusinessArchitecture">
    <vt:lpwstr/>
  </property>
  <property fmtid="{D5CDD505-2E9C-101B-9397-08002B2CF9AE}" pid="33" name="Products">
    <vt:lpwstr>146;#Visual Studio|bf0ebdd7-5d74-479a-b01e-d7b141200243</vt:lpwstr>
  </property>
  <property fmtid="{D5CDD505-2E9C-101B-9397-08002B2CF9AE}" pid="34" name="l6f004f21209409da86a713c0f24627d">
    <vt:lpwstr/>
  </property>
  <property fmtid="{D5CDD505-2E9C-101B-9397-08002B2CF9AE}" pid="35" name="MSProductsTaxHTField0">
    <vt:lpwstr/>
  </property>
  <property fmtid="{D5CDD505-2E9C-101B-9397-08002B2CF9AE}" pid="36" name="e8080b0481964c759b2c36ae49591b31">
    <vt:lpwstr/>
  </property>
  <property fmtid="{D5CDD505-2E9C-101B-9397-08002B2CF9AE}" pid="37" name="_docset_NoMedatataSyncRequired">
    <vt:lpwstr>False</vt:lpwstr>
  </property>
  <property fmtid="{D5CDD505-2E9C-101B-9397-08002B2CF9AE}" pid="38" name="TechnicalLevel">
    <vt:lpwstr/>
  </property>
  <property fmtid="{D5CDD505-2E9C-101B-9397-08002B2CF9AE}" pid="39" name="Audiences">
    <vt:lpwstr/>
  </property>
  <property fmtid="{D5CDD505-2E9C-101B-9397-08002B2CF9AE}" pid="40" name="ldac8aee9d1f469e8cd8c3f8d6a615f2">
    <vt:lpwstr/>
  </property>
  <property fmtid="{D5CDD505-2E9C-101B-9397-08002B2CF9AE}" pid="41" name="EmployeeRole">
    <vt:lpwstr/>
  </property>
  <property fmtid="{D5CDD505-2E9C-101B-9397-08002B2CF9AE}" pid="42" name="NewsTopic">
    <vt:lpwstr/>
  </property>
  <property fmtid="{D5CDD505-2E9C-101B-9397-08002B2CF9AE}" pid="43" name="Roles">
    <vt:lpwstr/>
  </property>
  <property fmtid="{D5CDD505-2E9C-101B-9397-08002B2CF9AE}" pid="44" name="ItemRetentionFormula">
    <vt:lpwstr/>
  </property>
  <property fmtid="{D5CDD505-2E9C-101B-9397-08002B2CF9AE}" pid="45" name="NewsSource">
    <vt:lpwstr/>
  </property>
  <property fmtid="{D5CDD505-2E9C-101B-9397-08002B2CF9AE}" pid="46" name="SMSGTags">
    <vt:lpwstr/>
  </property>
  <property fmtid="{D5CDD505-2E9C-101B-9397-08002B2CF9AE}" pid="47" name="_dlc_DocIdItemGuid">
    <vt:lpwstr>1a347d75-48f1-44c1-ad47-b559873eac2b</vt:lpwstr>
  </property>
  <property fmtid="{D5CDD505-2E9C-101B-9397-08002B2CF9AE}" pid="48" name="MSPhysicalGeography">
    <vt:lpwstr/>
  </property>
  <property fmtid="{D5CDD505-2E9C-101B-9397-08002B2CF9AE}" pid="49" name="EnterpriseDomainTags">
    <vt:lpwstr/>
  </property>
  <property fmtid="{D5CDD505-2E9C-101B-9397-08002B2CF9AE}" pid="50" name="j3562c58ee414e028925bc902cfc01a1">
    <vt:lpwstr/>
  </property>
  <property fmtid="{D5CDD505-2E9C-101B-9397-08002B2CF9AE}" pid="51" name="Segments">
    <vt:lpwstr/>
  </property>
  <property fmtid="{D5CDD505-2E9C-101B-9397-08002B2CF9AE}" pid="52" name="Partners">
    <vt:lpwstr/>
  </property>
  <property fmtid="{D5CDD505-2E9C-101B-9397-08002B2CF9AE}" pid="53" name="ActivitiesAndPrograms">
    <vt:lpwstr/>
  </property>
  <property fmtid="{D5CDD505-2E9C-101B-9397-08002B2CF9AE}" pid="54" name="la4444b61d19467597d63190b69ac227">
    <vt:lpwstr/>
  </property>
  <property fmtid="{D5CDD505-2E9C-101B-9397-08002B2CF9AE}" pid="55" name="Topics">
    <vt:lpwstr/>
  </property>
  <property fmtid="{D5CDD505-2E9C-101B-9397-08002B2CF9AE}" pid="56" name="Groups">
    <vt:lpwstr>348;#Developer Platform and Tools Marketing|b117718f-aa6c-411f-b6a8-3da180b0b2c7</vt:lpwstr>
  </property>
  <property fmtid="{D5CDD505-2E9C-101B-9397-08002B2CF9AE}" pid="57" name="Languages">
    <vt:lpwstr/>
  </property>
</Properties>
</file>

<file path=docProps/thumbnail.jpeg>
</file>